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6"/>
  </p:notesMasterIdLst>
  <p:sldIdLst>
    <p:sldId id="256" r:id="rId2"/>
    <p:sldId id="258" r:id="rId3"/>
    <p:sldId id="267" r:id="rId4"/>
    <p:sldId id="257" r:id="rId5"/>
    <p:sldId id="259" r:id="rId6"/>
    <p:sldId id="276" r:id="rId7"/>
    <p:sldId id="271" r:id="rId8"/>
    <p:sldId id="273" r:id="rId9"/>
    <p:sldId id="274" r:id="rId10"/>
    <p:sldId id="298" r:id="rId11"/>
    <p:sldId id="299" r:id="rId12"/>
    <p:sldId id="300" r:id="rId13"/>
    <p:sldId id="301" r:id="rId14"/>
    <p:sldId id="280" r:id="rId15"/>
    <p:sldId id="302" r:id="rId16"/>
    <p:sldId id="278" r:id="rId17"/>
    <p:sldId id="262" r:id="rId18"/>
    <p:sldId id="282" r:id="rId19"/>
    <p:sldId id="264" r:id="rId20"/>
    <p:sldId id="263" r:id="rId21"/>
    <p:sldId id="284" r:id="rId22"/>
    <p:sldId id="297" r:id="rId23"/>
    <p:sldId id="283" r:id="rId24"/>
    <p:sldId id="281" r:id="rId25"/>
  </p:sldIdLst>
  <p:sldSz cx="9144000" cy="5143500" type="screen16x9"/>
  <p:notesSz cx="6858000" cy="9144000"/>
  <p:embeddedFontLst>
    <p:embeddedFont>
      <p:font typeface="Catamaran" panose="020B0604020202020204" charset="0"/>
      <p:regular r:id="rId27"/>
      <p:bold r:id="rId28"/>
    </p:embeddedFont>
    <p:embeddedFont>
      <p:font typeface="Catamaran Thin" panose="020B0604020202020204" charset="0"/>
      <p:regular r:id="rId29"/>
      <p:bold r:id="rId30"/>
    </p:embeddedFont>
    <p:embeddedFont>
      <p:font typeface="Fira Sans Extra Condensed Medium" panose="020B0604020202020204" charset="0"/>
      <p:regular r:id="rId31"/>
      <p:bold r:id="rId32"/>
      <p:italic r:id="rId33"/>
      <p:boldItalic r:id="rId34"/>
    </p:embeddedFont>
    <p:embeddedFont>
      <p:font typeface="Livvic"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9B36FC-8D97-4CE3-BCB3-7BF948CF594A}">
  <a:tblStyle styleId="{B49B36FC-8D97-4CE3-BCB3-7BF948CF59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235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48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954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293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598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33e13d9a7e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33e13d9a7e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3e13d9a7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3e13d9a7e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158d5a3ec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158d5a3ec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158d5a3ec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158d5a3ec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858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158d5a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158d5a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1">
  <p:cSld name="Two columns 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1090284576"/>
      </p:ext>
    </p:extLst>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5">
  <p:cSld name="Title + text 5">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483013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60" r:id="rId8"/>
    <p:sldLayoutId id="2147483665" r:id="rId9"/>
    <p:sldLayoutId id="2147483666" r:id="rId10"/>
    <p:sldLayoutId id="2147483667"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anssanbla/Diagnose-Breast-Cance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free-photo/city-roads-night_2254491.htm/?utm_source=slidesgo_template&amp;utm_medium=referral-link&amp;utm_campaign=sg_resources&amp;utm_content=freepik"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hyperlink" Target="https://duttashi.github.io/blog/splitting-a-data-frame-into-training-and-testing-sets-in-r/" TargetMode="External"/><Relationship Id="rId3" Type="http://schemas.openxmlformats.org/officeDocument/2006/relationships/hyperlink" Target="https://archive.ics.uci.edu/ml/datasets/Breast+Cancer+Wisconsin+%28Original%29" TargetMode="External"/><Relationship Id="rId7" Type="http://schemas.openxmlformats.org/officeDocument/2006/relationships/hyperlink" Target="https://www.rdocumentation.org/packages/mlbench/versions/2.1-1/topics/BreastCancer"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www.rdocumentation.org/packages/rpart.plot/versions/3.0.9/topics/rpart.plot" TargetMode="External"/><Relationship Id="rId5" Type="http://schemas.openxmlformats.org/officeDocument/2006/relationships/hyperlink" Target="https://datahub.io/machine-learning/breast-w" TargetMode="External"/><Relationship Id="rId10" Type="http://schemas.openxmlformats.org/officeDocument/2006/relationships/hyperlink" Target="https://rstudio-pubs-static.s3.amazonaws.com/279492_f23b13028af747a695f79573de548dbb.html" TargetMode="External"/><Relationship Id="rId4" Type="http://schemas.openxmlformats.org/officeDocument/2006/relationships/hyperlink" Target="https://rpubs.com/mshaek/dt_breast_cancer" TargetMode="External"/><Relationship Id="rId9" Type="http://schemas.openxmlformats.org/officeDocument/2006/relationships/hyperlink" Target="http://odds.cs.stonybrook.edu/breast-cancer-wisconsin-original-dataset/#:~:text=The%20Breast%20Cancer%20Wisconsin%20(Original,measurements%20for%20breast%20cancer%20cases.&amp;text=The%20malignant%20class%20of%20this,benign%20class%20are%20considered%20inlier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github.com/anssanbla" TargetMode="External"/><Relationship Id="rId5" Type="http://schemas.openxmlformats.org/officeDocument/2006/relationships/hyperlink" Target="https://github.com/rismaananda" TargetMode="External"/><Relationship Id="rId4" Type="http://schemas.openxmlformats.org/officeDocument/2006/relationships/hyperlink" Target="https://github.com/riadyagus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24"/>
          <p:cNvPicPr preferRelativeResize="0"/>
          <p:nvPr/>
        </p:nvPicPr>
        <p:blipFill rotWithShape="1">
          <a:blip r:embed="rId3">
            <a:alphaModFix/>
          </a:blip>
          <a:srcRect/>
          <a:stretch/>
        </p:blipFill>
        <p:spPr>
          <a:xfrm flipH="1">
            <a:off x="2214590" y="0"/>
            <a:ext cx="6929408" cy="5143500"/>
          </a:xfrm>
          <a:prstGeom prst="rect">
            <a:avLst/>
          </a:prstGeom>
          <a:noFill/>
          <a:ln>
            <a:noFill/>
          </a:ln>
        </p:spPr>
      </p:pic>
      <p:sp>
        <p:nvSpPr>
          <p:cNvPr id="124" name="Google Shape;124;p24"/>
          <p:cNvSpPr/>
          <p:nvPr/>
        </p:nvSpPr>
        <p:spPr>
          <a:xfrm rot="5400000">
            <a:off x="1428875" y="13850"/>
            <a:ext cx="3358800"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39574" y="3206400"/>
            <a:ext cx="3453767"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Tugas Besar Data Mining</a:t>
            </a:r>
          </a:p>
          <a:p>
            <a:pPr marL="0" lvl="0" indent="0" algn="l" rtl="0">
              <a:spcBef>
                <a:spcPts val="0"/>
              </a:spcBef>
              <a:spcAft>
                <a:spcPts val="0"/>
              </a:spcAft>
              <a:buNone/>
            </a:pPr>
            <a:r>
              <a:rPr lang="en-US" dirty="0" err="1">
                <a:hlinkClick r:id="rId4"/>
              </a:rPr>
              <a:t>anssanbla</a:t>
            </a:r>
            <a:r>
              <a:rPr lang="en-US" dirty="0">
                <a:hlinkClick r:id="rId4"/>
              </a:rPr>
              <a:t>/Diagnose-Breast-Cancer (github.com)</a:t>
            </a:r>
            <a:endParaRPr dirty="0">
              <a:solidFill>
                <a:schemeClr val="lt1"/>
              </a:solidFill>
            </a:endParaRPr>
          </a:p>
        </p:txBody>
      </p:sp>
      <p:sp>
        <p:nvSpPr>
          <p:cNvPr id="126" name="Google Shape;126;p24"/>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BREAST CANCER WISCONSIS </a:t>
            </a:r>
            <a:endParaRPr dirty="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9" name="Google Shape;387;p42">
            <a:extLst>
              <a:ext uri="{FF2B5EF4-FFF2-40B4-BE49-F238E27FC236}">
                <a16:creationId xmlns:a16="http://schemas.microsoft.com/office/drawing/2014/main" id="{E40040F4-C57E-4E03-8C83-160CC6277150}"/>
              </a:ext>
            </a:extLst>
          </p:cNvPr>
          <p:cNvSpPr/>
          <p:nvPr/>
        </p:nvSpPr>
        <p:spPr>
          <a:xfrm>
            <a:off x="1770398" y="1148486"/>
            <a:ext cx="52707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42"/>
          <p:cNvSpPr/>
          <p:nvPr/>
        </p:nvSpPr>
        <p:spPr>
          <a:xfrm>
            <a:off x="0" y="229075"/>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378836" y="3130090"/>
            <a:ext cx="682753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1481036" y="3418097"/>
            <a:ext cx="279000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Mengkonversi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nilai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numerik</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dalam</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variabel</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respon</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menjadi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label</a:t>
            </a:r>
          </a:p>
        </p:txBody>
      </p:sp>
      <p:sp>
        <p:nvSpPr>
          <p:cNvPr id="389" name="Google Shape;389;p42"/>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392" name="Google Shape;392;p42"/>
          <p:cNvSpPr/>
          <p:nvPr/>
        </p:nvSpPr>
        <p:spPr>
          <a:xfrm>
            <a:off x="2388522" y="1364604"/>
            <a:ext cx="487515" cy="48639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p42">
            <a:extLst>
              <a:ext uri="{FF2B5EF4-FFF2-40B4-BE49-F238E27FC236}">
                <a16:creationId xmlns:a16="http://schemas.microsoft.com/office/drawing/2014/main" id="{C821E70C-DA34-44B4-9791-372410645CEE}"/>
              </a:ext>
            </a:extLst>
          </p:cNvPr>
          <p:cNvSpPr txBox="1"/>
          <p:nvPr/>
        </p:nvSpPr>
        <p:spPr>
          <a:xfrm flipH="1">
            <a:off x="4710296" y="1389071"/>
            <a:ext cx="216045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Mengganti</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nama</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kolom</a:t>
            </a:r>
            <a:endParaRPr lang="en-US" sz="1200" dirty="0">
              <a:solidFill>
                <a:schemeClr val="bg1"/>
              </a:solidFill>
              <a:effectLst/>
              <a:latin typeface="Catamaran" panose="020B0604020202020204" charset="0"/>
              <a:ea typeface="Times New Roman" panose="02020603050405020304" pitchFamily="18" charset="0"/>
              <a:cs typeface="Catamaran" panose="020B0604020202020204" charset="0"/>
            </a:endParaRPr>
          </a:p>
        </p:txBody>
      </p:sp>
      <p:pic>
        <p:nvPicPr>
          <p:cNvPr id="27" name="Picture 26">
            <a:extLst>
              <a:ext uri="{FF2B5EF4-FFF2-40B4-BE49-F238E27FC236}">
                <a16:creationId xmlns:a16="http://schemas.microsoft.com/office/drawing/2014/main" id="{6B6F3050-E433-4CD6-94A3-623644071119}"/>
              </a:ext>
            </a:extLst>
          </p:cNvPr>
          <p:cNvPicPr/>
          <p:nvPr/>
        </p:nvPicPr>
        <p:blipFill rotWithShape="1">
          <a:blip r:embed="rId3"/>
          <a:srcRect r="32800"/>
          <a:stretch/>
        </p:blipFill>
        <p:spPr>
          <a:xfrm>
            <a:off x="775700" y="894497"/>
            <a:ext cx="3707810" cy="1617378"/>
          </a:xfrm>
          <a:prstGeom prst="rect">
            <a:avLst/>
          </a:prstGeom>
        </p:spPr>
      </p:pic>
      <p:pic>
        <p:nvPicPr>
          <p:cNvPr id="28" name="Picture 27">
            <a:extLst>
              <a:ext uri="{FF2B5EF4-FFF2-40B4-BE49-F238E27FC236}">
                <a16:creationId xmlns:a16="http://schemas.microsoft.com/office/drawing/2014/main" id="{BDC0CCB8-BEDB-488D-8624-D339B112B3FA}"/>
              </a:ext>
            </a:extLst>
          </p:cNvPr>
          <p:cNvPicPr/>
          <p:nvPr/>
        </p:nvPicPr>
        <p:blipFill>
          <a:blip r:embed="rId4"/>
          <a:stretch>
            <a:fillRect/>
          </a:stretch>
        </p:blipFill>
        <p:spPr>
          <a:xfrm>
            <a:off x="4483510" y="2571750"/>
            <a:ext cx="4933950" cy="2175510"/>
          </a:xfrm>
          <a:prstGeom prst="rect">
            <a:avLst/>
          </a:prstGeom>
        </p:spPr>
      </p:pic>
    </p:spTree>
    <p:extLst>
      <p:ext uri="{BB962C8B-B14F-4D97-AF65-F5344CB8AC3E}">
        <p14:creationId xmlns:p14="http://schemas.microsoft.com/office/powerpoint/2010/main" val="234360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9" name="Google Shape;387;p42">
            <a:extLst>
              <a:ext uri="{FF2B5EF4-FFF2-40B4-BE49-F238E27FC236}">
                <a16:creationId xmlns:a16="http://schemas.microsoft.com/office/drawing/2014/main" id="{E40040F4-C57E-4E03-8C83-160CC6277150}"/>
              </a:ext>
            </a:extLst>
          </p:cNvPr>
          <p:cNvSpPr/>
          <p:nvPr/>
        </p:nvSpPr>
        <p:spPr>
          <a:xfrm>
            <a:off x="1770398" y="686372"/>
            <a:ext cx="52707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42"/>
          <p:cNvSpPr/>
          <p:nvPr/>
        </p:nvSpPr>
        <p:spPr>
          <a:xfrm>
            <a:off x="0" y="229075"/>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2062836" y="3130090"/>
            <a:ext cx="614353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2151103" y="3582521"/>
            <a:ext cx="279000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Memprediksi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Benign Breast Cancer, Malignant Breast Cancer. Root Node Error dan Tingkat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Akurasi</a:t>
            </a:r>
            <a:endPar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p:txBody>
      </p:sp>
      <p:sp>
        <p:nvSpPr>
          <p:cNvPr id="389" name="Google Shape;389;p42"/>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392" name="Google Shape;392;p42"/>
          <p:cNvSpPr/>
          <p:nvPr/>
        </p:nvSpPr>
        <p:spPr>
          <a:xfrm>
            <a:off x="2388522" y="1364604"/>
            <a:ext cx="487515" cy="48639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p42">
            <a:extLst>
              <a:ext uri="{FF2B5EF4-FFF2-40B4-BE49-F238E27FC236}">
                <a16:creationId xmlns:a16="http://schemas.microsoft.com/office/drawing/2014/main" id="{C821E70C-DA34-44B4-9791-372410645CEE}"/>
              </a:ext>
            </a:extLst>
          </p:cNvPr>
          <p:cNvSpPr txBox="1"/>
          <p:nvPr/>
        </p:nvSpPr>
        <p:spPr>
          <a:xfrm flipH="1">
            <a:off x="4710296" y="978536"/>
            <a:ext cx="216045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Membagi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dataset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kedalam</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training dan validation</a:t>
            </a:r>
          </a:p>
        </p:txBody>
      </p:sp>
      <p:pic>
        <p:nvPicPr>
          <p:cNvPr id="31" name="Picture 30">
            <a:extLst>
              <a:ext uri="{FF2B5EF4-FFF2-40B4-BE49-F238E27FC236}">
                <a16:creationId xmlns:a16="http://schemas.microsoft.com/office/drawing/2014/main" id="{206D9D39-2AE0-4A9A-9A72-2DFC0993B8AF}"/>
              </a:ext>
            </a:extLst>
          </p:cNvPr>
          <p:cNvPicPr/>
          <p:nvPr/>
        </p:nvPicPr>
        <p:blipFill>
          <a:blip r:embed="rId3"/>
          <a:stretch>
            <a:fillRect/>
          </a:stretch>
        </p:blipFill>
        <p:spPr>
          <a:xfrm>
            <a:off x="361603" y="445855"/>
            <a:ext cx="4283145" cy="1676805"/>
          </a:xfrm>
          <a:prstGeom prst="rect">
            <a:avLst/>
          </a:prstGeom>
        </p:spPr>
      </p:pic>
      <p:pic>
        <p:nvPicPr>
          <p:cNvPr id="32" name="Picture 31">
            <a:extLst>
              <a:ext uri="{FF2B5EF4-FFF2-40B4-BE49-F238E27FC236}">
                <a16:creationId xmlns:a16="http://schemas.microsoft.com/office/drawing/2014/main" id="{4A394B85-5974-4566-876E-18A8B3B14C31}"/>
              </a:ext>
            </a:extLst>
          </p:cNvPr>
          <p:cNvPicPr/>
          <p:nvPr/>
        </p:nvPicPr>
        <p:blipFill>
          <a:blip r:embed="rId4"/>
          <a:stretch>
            <a:fillRect/>
          </a:stretch>
        </p:blipFill>
        <p:spPr>
          <a:xfrm>
            <a:off x="5237461" y="1870284"/>
            <a:ext cx="3531235" cy="3095625"/>
          </a:xfrm>
          <a:prstGeom prst="rect">
            <a:avLst/>
          </a:prstGeom>
        </p:spPr>
      </p:pic>
    </p:spTree>
    <p:extLst>
      <p:ext uri="{BB962C8B-B14F-4D97-AF65-F5344CB8AC3E}">
        <p14:creationId xmlns:p14="http://schemas.microsoft.com/office/powerpoint/2010/main" val="4076624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9" name="Google Shape;387;p42">
            <a:extLst>
              <a:ext uri="{FF2B5EF4-FFF2-40B4-BE49-F238E27FC236}">
                <a16:creationId xmlns:a16="http://schemas.microsoft.com/office/drawing/2014/main" id="{E40040F4-C57E-4E03-8C83-160CC6277150}"/>
              </a:ext>
            </a:extLst>
          </p:cNvPr>
          <p:cNvSpPr/>
          <p:nvPr/>
        </p:nvSpPr>
        <p:spPr>
          <a:xfrm>
            <a:off x="1770398" y="1027964"/>
            <a:ext cx="5434796" cy="128093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42"/>
          <p:cNvSpPr/>
          <p:nvPr/>
        </p:nvSpPr>
        <p:spPr>
          <a:xfrm>
            <a:off x="0" y="445383"/>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378836" y="3415227"/>
            <a:ext cx="682753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1481036" y="3703234"/>
            <a:ext cx="279000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Membuat</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data training dan data testing</a:t>
            </a:r>
          </a:p>
        </p:txBody>
      </p:sp>
      <p:sp>
        <p:nvSpPr>
          <p:cNvPr id="389" name="Google Shape;389;p42"/>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392" name="Google Shape;392;p42"/>
          <p:cNvSpPr/>
          <p:nvPr/>
        </p:nvSpPr>
        <p:spPr>
          <a:xfrm>
            <a:off x="2388522" y="1364604"/>
            <a:ext cx="487515" cy="48639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p42">
            <a:extLst>
              <a:ext uri="{FF2B5EF4-FFF2-40B4-BE49-F238E27FC236}">
                <a16:creationId xmlns:a16="http://schemas.microsoft.com/office/drawing/2014/main" id="{C821E70C-DA34-44B4-9791-372410645CEE}"/>
              </a:ext>
            </a:extLst>
          </p:cNvPr>
          <p:cNvSpPr txBox="1"/>
          <p:nvPr/>
        </p:nvSpPr>
        <p:spPr>
          <a:xfrm flipH="1">
            <a:off x="4472888" y="1861910"/>
            <a:ext cx="2663306"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Menggunakan</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sample.split</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untuk</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membuat</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vektor</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dengan</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dua</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nilai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yaitu</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TRUE dan FALSE.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Dengan</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mengatur</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SplitRatio</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menjadi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70% data training dan 30% data testing.</a:t>
            </a:r>
          </a:p>
        </p:txBody>
      </p:sp>
      <p:pic>
        <p:nvPicPr>
          <p:cNvPr id="31" name="Picture 30">
            <a:extLst>
              <a:ext uri="{FF2B5EF4-FFF2-40B4-BE49-F238E27FC236}">
                <a16:creationId xmlns:a16="http://schemas.microsoft.com/office/drawing/2014/main" id="{901ACEFD-7E29-48A7-81FC-7844FBA049BD}"/>
              </a:ext>
            </a:extLst>
          </p:cNvPr>
          <p:cNvPicPr/>
          <p:nvPr/>
        </p:nvPicPr>
        <p:blipFill>
          <a:blip r:embed="rId3"/>
          <a:stretch>
            <a:fillRect/>
          </a:stretch>
        </p:blipFill>
        <p:spPr>
          <a:xfrm>
            <a:off x="128389" y="690679"/>
            <a:ext cx="4383308" cy="1862979"/>
          </a:xfrm>
          <a:prstGeom prst="rect">
            <a:avLst/>
          </a:prstGeom>
        </p:spPr>
      </p:pic>
      <p:pic>
        <p:nvPicPr>
          <p:cNvPr id="32" name="Picture 31">
            <a:extLst>
              <a:ext uri="{FF2B5EF4-FFF2-40B4-BE49-F238E27FC236}">
                <a16:creationId xmlns:a16="http://schemas.microsoft.com/office/drawing/2014/main" id="{9D31DB5F-0676-4926-A267-A192666469F2}"/>
              </a:ext>
            </a:extLst>
          </p:cNvPr>
          <p:cNvPicPr/>
          <p:nvPr/>
        </p:nvPicPr>
        <p:blipFill>
          <a:blip r:embed="rId4"/>
          <a:stretch>
            <a:fillRect/>
          </a:stretch>
        </p:blipFill>
        <p:spPr>
          <a:xfrm>
            <a:off x="4580781" y="3546043"/>
            <a:ext cx="4810125" cy="642620"/>
          </a:xfrm>
          <a:prstGeom prst="rect">
            <a:avLst/>
          </a:prstGeom>
        </p:spPr>
      </p:pic>
    </p:spTree>
    <p:extLst>
      <p:ext uri="{BB962C8B-B14F-4D97-AF65-F5344CB8AC3E}">
        <p14:creationId xmlns:p14="http://schemas.microsoft.com/office/powerpoint/2010/main" val="40032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9" name="Google Shape;387;p42">
            <a:extLst>
              <a:ext uri="{FF2B5EF4-FFF2-40B4-BE49-F238E27FC236}">
                <a16:creationId xmlns:a16="http://schemas.microsoft.com/office/drawing/2014/main" id="{E40040F4-C57E-4E03-8C83-160CC6277150}"/>
              </a:ext>
            </a:extLst>
          </p:cNvPr>
          <p:cNvSpPr/>
          <p:nvPr/>
        </p:nvSpPr>
        <p:spPr>
          <a:xfrm>
            <a:off x="1770398" y="1148486"/>
            <a:ext cx="52707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42"/>
          <p:cNvSpPr/>
          <p:nvPr/>
        </p:nvSpPr>
        <p:spPr>
          <a:xfrm>
            <a:off x="0" y="229075"/>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672911" y="3130090"/>
            <a:ext cx="6533464"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1770398" y="3344779"/>
            <a:ext cx="279000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Membangun</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model</a:t>
            </a:r>
          </a:p>
        </p:txBody>
      </p:sp>
      <p:sp>
        <p:nvSpPr>
          <p:cNvPr id="389" name="Google Shape;389;p42"/>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392" name="Google Shape;392;p42"/>
          <p:cNvSpPr/>
          <p:nvPr/>
        </p:nvSpPr>
        <p:spPr>
          <a:xfrm>
            <a:off x="2388522" y="1364604"/>
            <a:ext cx="487515" cy="48639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p42">
            <a:extLst>
              <a:ext uri="{FF2B5EF4-FFF2-40B4-BE49-F238E27FC236}">
                <a16:creationId xmlns:a16="http://schemas.microsoft.com/office/drawing/2014/main" id="{C821E70C-DA34-44B4-9791-372410645CEE}"/>
              </a:ext>
            </a:extLst>
          </p:cNvPr>
          <p:cNvSpPr txBox="1"/>
          <p:nvPr/>
        </p:nvSpPr>
        <p:spPr>
          <a:xfrm flipH="1">
            <a:off x="4512385" y="1440650"/>
            <a:ext cx="216045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Install library </a:t>
            </a: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rpart</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rpart.plot</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dan party</a:t>
            </a:r>
          </a:p>
        </p:txBody>
      </p:sp>
      <p:pic>
        <p:nvPicPr>
          <p:cNvPr id="31" name="Picture 30">
            <a:extLst>
              <a:ext uri="{FF2B5EF4-FFF2-40B4-BE49-F238E27FC236}">
                <a16:creationId xmlns:a16="http://schemas.microsoft.com/office/drawing/2014/main" id="{3F082A18-9CDF-4881-8225-BB494A731035}"/>
              </a:ext>
            </a:extLst>
          </p:cNvPr>
          <p:cNvPicPr/>
          <p:nvPr/>
        </p:nvPicPr>
        <p:blipFill>
          <a:blip r:embed="rId3"/>
          <a:stretch>
            <a:fillRect/>
          </a:stretch>
        </p:blipFill>
        <p:spPr>
          <a:xfrm>
            <a:off x="628727" y="1081290"/>
            <a:ext cx="3551893" cy="1154465"/>
          </a:xfrm>
          <a:prstGeom prst="rect">
            <a:avLst/>
          </a:prstGeom>
        </p:spPr>
      </p:pic>
      <p:pic>
        <p:nvPicPr>
          <p:cNvPr id="32" name="Picture 31">
            <a:extLst>
              <a:ext uri="{FF2B5EF4-FFF2-40B4-BE49-F238E27FC236}">
                <a16:creationId xmlns:a16="http://schemas.microsoft.com/office/drawing/2014/main" id="{92C13F02-6FEE-4DD2-8E3F-8941FCE6034B}"/>
              </a:ext>
            </a:extLst>
          </p:cNvPr>
          <p:cNvPicPr/>
          <p:nvPr/>
        </p:nvPicPr>
        <p:blipFill>
          <a:blip r:embed="rId4"/>
          <a:stretch>
            <a:fillRect/>
          </a:stretch>
        </p:blipFill>
        <p:spPr>
          <a:xfrm>
            <a:off x="3302265" y="3414808"/>
            <a:ext cx="5572125" cy="381000"/>
          </a:xfrm>
          <a:prstGeom prst="rect">
            <a:avLst/>
          </a:prstGeom>
        </p:spPr>
      </p:pic>
    </p:spTree>
    <p:extLst>
      <p:ext uri="{BB962C8B-B14F-4D97-AF65-F5344CB8AC3E}">
        <p14:creationId xmlns:p14="http://schemas.microsoft.com/office/powerpoint/2010/main" val="125126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pic>
        <p:nvPicPr>
          <p:cNvPr id="9" name="Picture 8">
            <a:extLst>
              <a:ext uri="{FF2B5EF4-FFF2-40B4-BE49-F238E27FC236}">
                <a16:creationId xmlns:a16="http://schemas.microsoft.com/office/drawing/2014/main" id="{39827DB3-3D29-42D7-A7D8-84850021EE2A}"/>
              </a:ext>
            </a:extLst>
          </p:cNvPr>
          <p:cNvPicPr/>
          <p:nvPr/>
        </p:nvPicPr>
        <p:blipFill>
          <a:blip r:embed="rId3"/>
          <a:stretch>
            <a:fillRect/>
          </a:stretch>
        </p:blipFill>
        <p:spPr>
          <a:xfrm>
            <a:off x="4475467" y="881591"/>
            <a:ext cx="2792095" cy="323850"/>
          </a:xfrm>
          <a:prstGeom prst="rect">
            <a:avLst/>
          </a:prstGeom>
        </p:spPr>
      </p:pic>
      <p:sp>
        <p:nvSpPr>
          <p:cNvPr id="563" name="Google Shape;563;p48"/>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564" name="Google Shape;564;p48"/>
          <p:cNvSpPr/>
          <p:nvPr/>
        </p:nvSpPr>
        <p:spPr>
          <a:xfrm>
            <a:off x="6314212" y="522178"/>
            <a:ext cx="1122600" cy="1229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8"/>
          <p:cNvSpPr txBox="1"/>
          <p:nvPr/>
        </p:nvSpPr>
        <p:spPr>
          <a:xfrm>
            <a:off x="6363158" y="717378"/>
            <a:ext cx="10737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chemeClr val="lt1"/>
                </a:solidFill>
                <a:latin typeface="Catamaran Thin"/>
                <a:ea typeface="Catamaran Thin"/>
                <a:cs typeface="Catamaran Thin"/>
                <a:sym typeface="Catamaran Thin"/>
              </a:rPr>
              <a:t>Menampilkan pohon model</a:t>
            </a:r>
            <a:endParaRPr sz="1000" dirty="0">
              <a:solidFill>
                <a:schemeClr val="lt1"/>
              </a:solidFill>
              <a:latin typeface="Catamaran Thin"/>
              <a:ea typeface="Catamaran Thin"/>
              <a:cs typeface="Catamaran Thin"/>
              <a:sym typeface="Catamaran Thin"/>
            </a:endParaRPr>
          </a:p>
        </p:txBody>
      </p:sp>
      <p:sp>
        <p:nvSpPr>
          <p:cNvPr id="566" name="Google Shape;566;p48"/>
          <p:cNvSpPr/>
          <p:nvPr/>
        </p:nvSpPr>
        <p:spPr>
          <a:xfrm>
            <a:off x="3868500" y="2962650"/>
            <a:ext cx="1122600" cy="1229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8"/>
          <p:cNvSpPr txBox="1"/>
          <p:nvPr/>
        </p:nvSpPr>
        <p:spPr>
          <a:xfrm>
            <a:off x="3917446" y="3157850"/>
            <a:ext cx="1073700" cy="8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chemeClr val="lt1"/>
                </a:solidFill>
                <a:latin typeface="Catamaran Thin"/>
                <a:ea typeface="Catamaran Thin"/>
                <a:cs typeface="Catamaran Thin"/>
                <a:sym typeface="Catamaran Thin"/>
              </a:rPr>
              <a:t>You can replace the image on the screen with your own</a:t>
            </a:r>
            <a:endParaRPr sz="1000">
              <a:solidFill>
                <a:schemeClr val="lt1"/>
              </a:solidFill>
              <a:latin typeface="Catamaran Thin"/>
              <a:ea typeface="Catamaran Thin"/>
              <a:cs typeface="Catamaran Thin"/>
              <a:sym typeface="Catamaran Thin"/>
            </a:endParaRPr>
          </a:p>
        </p:txBody>
      </p:sp>
      <p:pic>
        <p:nvPicPr>
          <p:cNvPr id="10" name="Picture 9">
            <a:extLst>
              <a:ext uri="{FF2B5EF4-FFF2-40B4-BE49-F238E27FC236}">
                <a16:creationId xmlns:a16="http://schemas.microsoft.com/office/drawing/2014/main" id="{1D28D107-9883-4D74-A749-79F7C171CC78}"/>
              </a:ext>
            </a:extLst>
          </p:cNvPr>
          <p:cNvPicPr/>
          <p:nvPr/>
        </p:nvPicPr>
        <p:blipFill>
          <a:blip r:embed="rId4"/>
          <a:stretch>
            <a:fillRect/>
          </a:stretch>
        </p:blipFill>
        <p:spPr>
          <a:xfrm>
            <a:off x="1014790" y="1369654"/>
            <a:ext cx="4967605" cy="3314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9" name="Google Shape;387;p42">
            <a:extLst>
              <a:ext uri="{FF2B5EF4-FFF2-40B4-BE49-F238E27FC236}">
                <a16:creationId xmlns:a16="http://schemas.microsoft.com/office/drawing/2014/main" id="{E40040F4-C57E-4E03-8C83-160CC6277150}"/>
              </a:ext>
            </a:extLst>
          </p:cNvPr>
          <p:cNvSpPr/>
          <p:nvPr/>
        </p:nvSpPr>
        <p:spPr>
          <a:xfrm>
            <a:off x="1770398" y="430727"/>
            <a:ext cx="52707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42"/>
          <p:cNvSpPr/>
          <p:nvPr/>
        </p:nvSpPr>
        <p:spPr>
          <a:xfrm>
            <a:off x="0" y="209410"/>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1378836" y="3130090"/>
            <a:ext cx="6827539"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1576350" y="3432787"/>
            <a:ext cx="279000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Menampilkan</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beberapa</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nilai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dari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object yang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telah</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diprediksi</a:t>
            </a:r>
            <a:endPar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p:txBody>
      </p:sp>
      <p:sp>
        <p:nvSpPr>
          <p:cNvPr id="389" name="Google Shape;389;p42"/>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p42">
            <a:extLst>
              <a:ext uri="{FF2B5EF4-FFF2-40B4-BE49-F238E27FC236}">
                <a16:creationId xmlns:a16="http://schemas.microsoft.com/office/drawing/2014/main" id="{C821E70C-DA34-44B4-9791-372410645CEE}"/>
              </a:ext>
            </a:extLst>
          </p:cNvPr>
          <p:cNvSpPr txBox="1"/>
          <p:nvPr/>
        </p:nvSpPr>
        <p:spPr>
          <a:xfrm flipH="1">
            <a:off x="4858498" y="740956"/>
            <a:ext cx="216045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Memprediksi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dan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mengevaluasi</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sz="1200" dirty="0" err="1">
                <a:solidFill>
                  <a:schemeClr val="bg1"/>
                </a:solidFill>
                <a:effectLst/>
                <a:latin typeface="Catamaran Thin" panose="020B0604020202020204" charset="0"/>
                <a:ea typeface="Times New Roman" panose="02020603050405020304" pitchFamily="18" charset="0"/>
                <a:cs typeface="Catamaran Thin" panose="020B0604020202020204" charset="0"/>
              </a:rPr>
              <a:t>kinerja</a:t>
            </a:r>
            <a:r>
              <a:rPr lang="en-US" sz="1200" dirty="0">
                <a:solidFill>
                  <a:schemeClr val="bg1"/>
                </a:solidFill>
                <a:effectLst/>
                <a:latin typeface="Catamaran Thin" panose="020B0604020202020204" charset="0"/>
                <a:ea typeface="Times New Roman" panose="02020603050405020304" pitchFamily="18" charset="0"/>
                <a:cs typeface="Catamaran Thin" panose="020B0604020202020204" charset="0"/>
              </a:rPr>
              <a:t> pada trained tree model</a:t>
            </a:r>
          </a:p>
        </p:txBody>
      </p:sp>
      <p:pic>
        <p:nvPicPr>
          <p:cNvPr id="31" name="Picture 30">
            <a:extLst>
              <a:ext uri="{FF2B5EF4-FFF2-40B4-BE49-F238E27FC236}">
                <a16:creationId xmlns:a16="http://schemas.microsoft.com/office/drawing/2014/main" id="{E68EE51A-DE49-42FD-AC16-E4F8C0C50F86}"/>
              </a:ext>
            </a:extLst>
          </p:cNvPr>
          <p:cNvPicPr/>
          <p:nvPr/>
        </p:nvPicPr>
        <p:blipFill>
          <a:blip r:embed="rId3"/>
          <a:stretch>
            <a:fillRect/>
          </a:stretch>
        </p:blipFill>
        <p:spPr>
          <a:xfrm>
            <a:off x="321630" y="493452"/>
            <a:ext cx="4648200" cy="146685"/>
          </a:xfrm>
          <a:prstGeom prst="rect">
            <a:avLst/>
          </a:prstGeom>
        </p:spPr>
      </p:pic>
      <p:pic>
        <p:nvPicPr>
          <p:cNvPr id="32" name="Picture 31">
            <a:extLst>
              <a:ext uri="{FF2B5EF4-FFF2-40B4-BE49-F238E27FC236}">
                <a16:creationId xmlns:a16="http://schemas.microsoft.com/office/drawing/2014/main" id="{1F34421F-17DF-49CC-8D2D-872CD3CFA393}"/>
              </a:ext>
            </a:extLst>
          </p:cNvPr>
          <p:cNvPicPr/>
          <p:nvPr/>
        </p:nvPicPr>
        <p:blipFill>
          <a:blip r:embed="rId4"/>
          <a:stretch>
            <a:fillRect/>
          </a:stretch>
        </p:blipFill>
        <p:spPr>
          <a:xfrm>
            <a:off x="506934" y="618197"/>
            <a:ext cx="4219575" cy="1768475"/>
          </a:xfrm>
          <a:prstGeom prst="rect">
            <a:avLst/>
          </a:prstGeom>
        </p:spPr>
      </p:pic>
      <p:pic>
        <p:nvPicPr>
          <p:cNvPr id="33" name="Picture 32">
            <a:extLst>
              <a:ext uri="{FF2B5EF4-FFF2-40B4-BE49-F238E27FC236}">
                <a16:creationId xmlns:a16="http://schemas.microsoft.com/office/drawing/2014/main" id="{20A7769D-365A-4BAB-9F12-94B52C44AAFA}"/>
              </a:ext>
            </a:extLst>
          </p:cNvPr>
          <p:cNvPicPr/>
          <p:nvPr/>
        </p:nvPicPr>
        <p:blipFill>
          <a:blip r:embed="rId5"/>
          <a:stretch>
            <a:fillRect/>
          </a:stretch>
        </p:blipFill>
        <p:spPr>
          <a:xfrm>
            <a:off x="4514476" y="3163642"/>
            <a:ext cx="4248150" cy="871220"/>
          </a:xfrm>
          <a:prstGeom prst="rect">
            <a:avLst/>
          </a:prstGeom>
        </p:spPr>
      </p:pic>
    </p:spTree>
    <p:extLst>
      <p:ext uri="{BB962C8B-B14F-4D97-AF65-F5344CB8AC3E}">
        <p14:creationId xmlns:p14="http://schemas.microsoft.com/office/powerpoint/2010/main" val="740571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6"/>
          <p:cNvSpPr/>
          <p:nvPr/>
        </p:nvSpPr>
        <p:spPr>
          <a:xfrm>
            <a:off x="-38250" y="1567950"/>
            <a:ext cx="7253100" cy="2007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529" name="Google Shape;529;p46"/>
          <p:cNvSpPr/>
          <p:nvPr/>
        </p:nvSpPr>
        <p:spPr>
          <a:xfrm>
            <a:off x="4602900" y="2595375"/>
            <a:ext cx="406800" cy="4068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1505375" y="2900150"/>
            <a:ext cx="406800" cy="4068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638525" y="1070925"/>
            <a:ext cx="637200" cy="6372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5365543" y="2013400"/>
            <a:ext cx="2154600" cy="10560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txBox="1">
            <a:spLocks noGrp="1"/>
          </p:cNvSpPr>
          <p:nvPr>
            <p:ph type="subTitle" idx="4294967295"/>
          </p:nvPr>
        </p:nvSpPr>
        <p:spPr>
          <a:xfrm flipH="1">
            <a:off x="5442219" y="2131000"/>
            <a:ext cx="1874750" cy="7536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Membandingkan</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nilai</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yang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diprediksi</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dengan</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nilai</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yang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sebenarnya</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lalu</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dihitung</a:t>
            </a:r>
            <a:r>
              <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rPr>
              <a:t> rata-</a:t>
            </a:r>
            <a:r>
              <a:rPr lang="en-US" dirty="0" err="1">
                <a:solidFill>
                  <a:schemeClr val="bg1"/>
                </a:solidFill>
                <a:effectLst/>
                <a:latin typeface="Catamaran Thin" panose="020B0604020202020204" charset="0"/>
                <a:ea typeface="Times New Roman" panose="02020603050405020304" pitchFamily="18" charset="0"/>
                <a:cs typeface="Catamaran Thin" panose="020B0604020202020204" charset="0"/>
              </a:rPr>
              <a:t>ratanya</a:t>
            </a:r>
            <a:endParaRPr sz="700" dirty="0">
              <a:solidFill>
                <a:schemeClr val="bg1"/>
              </a:solidFill>
              <a:latin typeface="Catamaran Thin" panose="020B0604020202020204" charset="0"/>
              <a:cs typeface="Catamaran Thin" panose="020B0604020202020204" charset="0"/>
            </a:endParaRPr>
          </a:p>
        </p:txBody>
      </p:sp>
      <p:pic>
        <p:nvPicPr>
          <p:cNvPr id="50" name="Picture 49">
            <a:extLst>
              <a:ext uri="{FF2B5EF4-FFF2-40B4-BE49-F238E27FC236}">
                <a16:creationId xmlns:a16="http://schemas.microsoft.com/office/drawing/2014/main" id="{B053AE08-1155-452F-81B5-82D4A4E8624F}"/>
              </a:ext>
            </a:extLst>
          </p:cNvPr>
          <p:cNvPicPr/>
          <p:nvPr/>
        </p:nvPicPr>
        <p:blipFill>
          <a:blip r:embed="rId3"/>
          <a:stretch>
            <a:fillRect/>
          </a:stretch>
        </p:blipFill>
        <p:spPr>
          <a:xfrm>
            <a:off x="267043" y="2237995"/>
            <a:ext cx="4825812" cy="5396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30"/>
          <p:cNvPicPr preferRelativeResize="0"/>
          <p:nvPr/>
        </p:nvPicPr>
        <p:blipFill rotWithShape="1">
          <a:blip r:embed="rId3">
            <a:alphaModFix/>
          </a:blip>
          <a:srcRect r="37500"/>
          <a:stretch/>
        </p:blipFill>
        <p:spPr>
          <a:xfrm>
            <a:off x="331425" y="271375"/>
            <a:ext cx="4224899" cy="4506149"/>
          </a:xfrm>
          <a:prstGeom prst="rect">
            <a:avLst/>
          </a:prstGeom>
          <a:noFill/>
          <a:ln>
            <a:noFill/>
          </a:ln>
        </p:spPr>
      </p:pic>
      <p:sp>
        <p:nvSpPr>
          <p:cNvPr id="205" name="Google Shape;205;p30"/>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rPr>
              <a:t>HASIL DATA MINING</a:t>
            </a:r>
            <a:endParaRPr sz="2800" dirty="0">
              <a:solidFill>
                <a:schemeClr val="lt1"/>
              </a:solidFill>
            </a:endParaRPr>
          </a:p>
        </p:txBody>
      </p:sp>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600" b="1" dirty="0">
                <a:solidFill>
                  <a:schemeClr val="bg1"/>
                </a:solidFill>
                <a:latin typeface="Catamaran" panose="020B0604020202020204" charset="0"/>
                <a:cs typeface="Catamaran" panose="020B0604020202020204" charset="0"/>
              </a:rPr>
              <a:t>05</a:t>
            </a:r>
            <a:endParaRPr sz="3600" b="1" dirty="0">
              <a:solidFill>
                <a:schemeClr val="bg1"/>
              </a:solidFill>
              <a:latin typeface="Catamaran" panose="020B0604020202020204" charset="0"/>
              <a:cs typeface="Catamaran" panose="020B0604020202020204" charset="0"/>
            </a:endParaRPr>
          </a:p>
        </p:txBody>
      </p:sp>
      <p:sp>
        <p:nvSpPr>
          <p:cNvPr id="3" name="Subtitle 2">
            <a:extLst>
              <a:ext uri="{FF2B5EF4-FFF2-40B4-BE49-F238E27FC236}">
                <a16:creationId xmlns:a16="http://schemas.microsoft.com/office/drawing/2014/main" id="{A3A53BD0-CA59-4F7A-83D4-51A9F9BB94BE}"/>
              </a:ext>
            </a:extLst>
          </p:cNvPr>
          <p:cNvSpPr>
            <a:spLocks noGrp="1"/>
          </p:cNvSpPr>
          <p:nvPr>
            <p:ph type="subTitle" idx="1"/>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HASIL DATA MINING</a:t>
            </a:r>
            <a:endParaRPr dirty="0"/>
          </a:p>
        </p:txBody>
      </p:sp>
      <p:sp>
        <p:nvSpPr>
          <p:cNvPr id="590" name="Google Shape;590;p50"/>
          <p:cNvSpPr txBox="1">
            <a:spLocks noGrp="1"/>
          </p:cNvSpPr>
          <p:nvPr>
            <p:ph type="body" idx="1"/>
          </p:nvPr>
        </p:nvSpPr>
        <p:spPr>
          <a:xfrm>
            <a:off x="1081703" y="426348"/>
            <a:ext cx="4602317" cy="40438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solidFill>
                  <a:schemeClr val="tx1"/>
                </a:solidFill>
                <a:latin typeface="Catamaran Thin"/>
                <a:ea typeface="Catamaran Thin"/>
                <a:cs typeface="Catamaran Thin"/>
                <a:sym typeface="Catamaran Thin"/>
              </a:rPr>
              <a:t>Hasil Data Mining :</a:t>
            </a:r>
          </a:p>
          <a:p>
            <a:pPr marL="0" lvl="0" indent="0" algn="l" rtl="0">
              <a:spcBef>
                <a:spcPts val="0"/>
              </a:spcBef>
              <a:spcAft>
                <a:spcPts val="0"/>
              </a:spcAft>
              <a:buNone/>
            </a:pPr>
            <a:endParaRPr lang="en-US" b="1" u="sng" dirty="0">
              <a:solidFill>
                <a:schemeClr val="tx1"/>
              </a:solidFill>
              <a:sym typeface="Catamaran Thin"/>
            </a:endParaRPr>
          </a:p>
          <a:p>
            <a:pPr marL="457200" lvl="0" indent="-292100" algn="l" rtl="0">
              <a:spcBef>
                <a:spcPts val="0"/>
              </a:spcBef>
              <a:spcAft>
                <a:spcPts val="0"/>
              </a:spcAft>
              <a:buClr>
                <a:schemeClr val="dk1"/>
              </a:buClr>
              <a:buSzPts val="1000"/>
              <a:buChar char="●"/>
            </a:pPr>
            <a:r>
              <a:rPr lang="en-US" dirty="0" err="1">
                <a:solidFill>
                  <a:schemeClr val="tx1"/>
                </a:solidFill>
                <a:uFill>
                  <a:noFill/>
                </a:uFill>
              </a:rPr>
              <a:t>Ditemukan</a:t>
            </a:r>
            <a:r>
              <a:rPr lang="en-US" dirty="0">
                <a:solidFill>
                  <a:schemeClr val="tx1"/>
                </a:solidFill>
                <a:uFill>
                  <a:noFill/>
                </a:uFill>
              </a:rPr>
              <a:t> 699 data </a:t>
            </a:r>
            <a:r>
              <a:rPr lang="en-US" dirty="0" err="1">
                <a:solidFill>
                  <a:schemeClr val="tx1"/>
                </a:solidFill>
                <a:uFill>
                  <a:noFill/>
                </a:uFill>
              </a:rPr>
              <a:t>dengan</a:t>
            </a:r>
            <a:r>
              <a:rPr lang="en-US" dirty="0">
                <a:solidFill>
                  <a:schemeClr val="tx1"/>
                </a:solidFill>
                <a:uFill>
                  <a:noFill/>
                </a:uFill>
              </a:rPr>
              <a:t> 11 variable.</a:t>
            </a:r>
            <a:endParaRPr lang="en-US" dirty="0">
              <a:solidFill>
                <a:schemeClr val="tx1"/>
              </a:solidFill>
            </a:endParaRPr>
          </a:p>
          <a:p>
            <a:pPr marL="457200" lvl="0" indent="-292100" algn="l" rtl="0">
              <a:spcBef>
                <a:spcPts val="0"/>
              </a:spcBef>
              <a:spcAft>
                <a:spcPts val="0"/>
              </a:spcAft>
              <a:buClr>
                <a:schemeClr val="dk1"/>
              </a:buClr>
              <a:buSzPts val="1000"/>
              <a:buChar char="●"/>
            </a:pPr>
            <a:r>
              <a:rPr lang="en-US" dirty="0">
                <a:solidFill>
                  <a:schemeClr val="tx1"/>
                </a:solidFill>
                <a:uFill>
                  <a:noFill/>
                </a:uFill>
              </a:rPr>
              <a:t>D</a:t>
            </a:r>
            <a:r>
              <a:rPr lang="es" dirty="0">
                <a:solidFill>
                  <a:schemeClr val="tx1"/>
                </a:solidFill>
                <a:uFill>
                  <a:noFill/>
                </a:uFill>
              </a:rPr>
              <a:t>ata yang dapat diproses sebanyak 488 data.</a:t>
            </a:r>
            <a:endParaRPr dirty="0">
              <a:solidFill>
                <a:schemeClr val="tx1"/>
              </a:solidFill>
            </a:endParaRPr>
          </a:p>
          <a:p>
            <a:pPr marL="457200" lvl="0" indent="-292100" algn="l" rtl="0">
              <a:spcBef>
                <a:spcPts val="0"/>
              </a:spcBef>
              <a:spcAft>
                <a:spcPts val="0"/>
              </a:spcAft>
              <a:buClr>
                <a:schemeClr val="dk1"/>
              </a:buClr>
              <a:buSzPts val="1000"/>
              <a:buChar char="●"/>
            </a:pPr>
            <a:r>
              <a:rPr lang="en-US" dirty="0">
                <a:solidFill>
                  <a:schemeClr val="tx1"/>
                </a:solidFill>
                <a:uFill>
                  <a:noFill/>
                </a:uFill>
              </a:rPr>
              <a:t>B</a:t>
            </a:r>
            <a:r>
              <a:rPr lang="es" dirty="0">
                <a:solidFill>
                  <a:schemeClr val="tx1"/>
                </a:solidFill>
                <a:uFill>
                  <a:noFill/>
                </a:uFill>
              </a:rPr>
              <a:t>enign Breast Cancer yang benar diprediksi sebanyak 166 data.</a:t>
            </a:r>
            <a:endParaRPr dirty="0">
              <a:solidFill>
                <a:schemeClr val="tx1"/>
              </a:solidFill>
            </a:endParaRPr>
          </a:p>
          <a:p>
            <a:pPr marL="457200" lvl="0" indent="-292100" algn="l" rtl="0">
              <a:spcBef>
                <a:spcPts val="0"/>
              </a:spcBef>
              <a:spcAft>
                <a:spcPts val="0"/>
              </a:spcAft>
              <a:buClr>
                <a:schemeClr val="dk1"/>
              </a:buClr>
              <a:buSzPts val="1000"/>
              <a:buChar char="●"/>
            </a:pPr>
            <a:r>
              <a:rPr lang="es" dirty="0">
                <a:solidFill>
                  <a:schemeClr val="tx1"/>
                </a:solidFill>
                <a:uFill>
                  <a:noFill/>
                </a:uFill>
              </a:rPr>
              <a:t>Malignant Breast Cancer yang benar diprediksi sebanyak 322 data.</a:t>
            </a:r>
          </a:p>
          <a:p>
            <a:pPr marL="457200" lvl="0" indent="-292100" algn="l" rtl="0">
              <a:spcBef>
                <a:spcPts val="0"/>
              </a:spcBef>
              <a:spcAft>
                <a:spcPts val="0"/>
              </a:spcAft>
              <a:buClr>
                <a:schemeClr val="dk1"/>
              </a:buClr>
              <a:buSzPts val="1000"/>
              <a:buChar char="●"/>
            </a:pPr>
            <a:r>
              <a:rPr lang="es" dirty="0">
                <a:solidFill>
                  <a:schemeClr val="tx1"/>
                </a:solidFill>
                <a:uFill>
                  <a:noFill/>
                </a:uFill>
              </a:rPr>
              <a:t>Tingkat root node error Breast Cancer rpart adalah sebesar </a:t>
            </a:r>
            <a:r>
              <a:rPr lang="es" b="1" dirty="0">
                <a:solidFill>
                  <a:schemeClr val="tx1"/>
                </a:solidFill>
                <a:uFill>
                  <a:noFill/>
                </a:uFill>
              </a:rPr>
              <a:t>0.34016</a:t>
            </a:r>
            <a:endParaRPr b="1" dirty="0">
              <a:solidFill>
                <a:schemeClr val="tx1"/>
              </a:solidFill>
            </a:endParaRPr>
          </a:p>
          <a:p>
            <a:pPr marL="457200" lvl="0" indent="-292100" algn="l" rtl="0">
              <a:spcBef>
                <a:spcPts val="0"/>
              </a:spcBef>
              <a:spcAft>
                <a:spcPts val="0"/>
              </a:spcAft>
              <a:buClr>
                <a:schemeClr val="dk1"/>
              </a:buClr>
              <a:buSzPts val="1000"/>
              <a:buChar char="●"/>
            </a:pPr>
            <a:r>
              <a:rPr lang="en-US" dirty="0">
                <a:solidFill>
                  <a:schemeClr val="tx1"/>
                </a:solidFill>
                <a:uFill>
                  <a:noFill/>
                </a:uFill>
              </a:rPr>
              <a:t>T</a:t>
            </a:r>
            <a:r>
              <a:rPr lang="es" dirty="0">
                <a:solidFill>
                  <a:schemeClr val="tx1"/>
                </a:solidFill>
                <a:uFill>
                  <a:noFill/>
                </a:uFill>
              </a:rPr>
              <a:t>ingkat kepercayaan (akurasi) Breast Cancer rpart adalah sebesar </a:t>
            </a:r>
            <a:r>
              <a:rPr lang="es" b="1" dirty="0">
                <a:solidFill>
                  <a:schemeClr val="tx1"/>
                </a:solidFill>
                <a:uFill>
                  <a:noFill/>
                </a:uFill>
              </a:rPr>
              <a:t>65.983%</a:t>
            </a:r>
          </a:p>
          <a:p>
            <a:pPr marL="457200" lvl="0" indent="-292100" algn="l" rtl="0">
              <a:spcBef>
                <a:spcPts val="0"/>
              </a:spcBef>
              <a:spcAft>
                <a:spcPts val="0"/>
              </a:spcAft>
              <a:buClr>
                <a:schemeClr val="dk1"/>
              </a:buClr>
              <a:buSzPts val="1000"/>
              <a:buChar char="●"/>
            </a:pPr>
            <a:r>
              <a:rPr lang="en-US" dirty="0">
                <a:solidFill>
                  <a:schemeClr val="tx1"/>
                </a:solidFill>
                <a:uFill>
                  <a:noFill/>
                </a:uFill>
                <a:hlinkClick r:id="rId3">
                  <a:extLst>
                    <a:ext uri="{A12FA001-AC4F-418D-AE19-62706E023703}">
                      <ahyp:hlinkClr xmlns:ahyp="http://schemas.microsoft.com/office/drawing/2018/hyperlinkcolor" val="tx"/>
                    </a:ext>
                  </a:extLst>
                </a:hlinkClick>
              </a:rPr>
              <a:t>D</a:t>
            </a:r>
            <a:r>
              <a:rPr lang="es" dirty="0">
                <a:solidFill>
                  <a:schemeClr val="tx1"/>
                </a:solidFill>
                <a:uFill>
                  <a:noFill/>
                </a:uFill>
                <a:hlinkClick r:id="rId3">
                  <a:extLst>
                    <a:ext uri="{A12FA001-AC4F-418D-AE19-62706E023703}">
                      <ahyp:hlinkClr xmlns:ahyp="http://schemas.microsoft.com/office/drawing/2018/hyperlinkcolor" val="tx"/>
                    </a:ext>
                  </a:extLst>
                </a:hlinkClick>
              </a:rPr>
              <a:t>at</a:t>
            </a:r>
            <a:r>
              <a:rPr lang="es" dirty="0">
                <a:solidFill>
                  <a:schemeClr val="tx1"/>
                </a:solidFill>
                <a:uFill>
                  <a:noFill/>
                </a:uFill>
              </a:rPr>
              <a:t>a Training memiliki 488 baris data dan 10 kolom.</a:t>
            </a:r>
          </a:p>
          <a:p>
            <a:pPr marL="457200" lvl="0" indent="-292100" algn="l" rtl="0">
              <a:spcBef>
                <a:spcPts val="0"/>
              </a:spcBef>
              <a:spcAft>
                <a:spcPts val="0"/>
              </a:spcAft>
              <a:buClr>
                <a:schemeClr val="dk1"/>
              </a:buClr>
              <a:buSzPts val="1000"/>
              <a:buChar char="●"/>
            </a:pPr>
            <a:r>
              <a:rPr lang="en-US" dirty="0">
                <a:solidFill>
                  <a:schemeClr val="tx1"/>
                </a:solidFill>
                <a:uFill>
                  <a:noFill/>
                </a:uFill>
              </a:rPr>
              <a:t>D</a:t>
            </a:r>
            <a:r>
              <a:rPr lang="es" dirty="0">
                <a:solidFill>
                  <a:schemeClr val="tx1"/>
                </a:solidFill>
                <a:uFill>
                  <a:noFill/>
                </a:uFill>
              </a:rPr>
              <a:t>ata Validation memiliki 211 baris data dan 10 kolom.</a:t>
            </a:r>
          </a:p>
          <a:p>
            <a:pPr marL="457200" lvl="0" indent="-292100" algn="l" rtl="0">
              <a:spcBef>
                <a:spcPts val="0"/>
              </a:spcBef>
              <a:spcAft>
                <a:spcPts val="0"/>
              </a:spcAft>
              <a:buClr>
                <a:schemeClr val="dk1"/>
              </a:buClr>
              <a:buSzPts val="1000"/>
              <a:buChar char="●"/>
            </a:pPr>
            <a:r>
              <a:rPr lang="en-US" dirty="0">
                <a:solidFill>
                  <a:schemeClr val="tx1"/>
                </a:solidFill>
                <a:uFill>
                  <a:noFill/>
                </a:uFill>
              </a:rPr>
              <a:t>V</a:t>
            </a:r>
            <a:r>
              <a:rPr lang="es" dirty="0">
                <a:solidFill>
                  <a:schemeClr val="tx1"/>
                </a:solidFill>
                <a:uFill>
                  <a:noFill/>
                </a:uFill>
              </a:rPr>
              <a:t>ariable untuk menentukan apakah seseorang mengalami kanker payudara adalah  Clump Thickness, Uniformity of Cell Size, Uniformity of Cell Shape, Marginal Adhesion, Single Epithelial Cell Size, Bare Nuclei, Bland Chromatin, Normal Nucleolei, dan Mitoses.</a:t>
            </a:r>
          </a:p>
          <a:p>
            <a:pPr indent="-292100">
              <a:buClr>
                <a:schemeClr val="dk1"/>
              </a:buClr>
              <a:buSzPts val="1000"/>
            </a:pPr>
            <a:r>
              <a:rPr lang="en-US" dirty="0">
                <a:solidFill>
                  <a:schemeClr val="tx1"/>
                </a:solidFill>
                <a:uFill>
                  <a:noFill/>
                </a:uFill>
              </a:rPr>
              <a:t>Nilai </a:t>
            </a:r>
            <a:r>
              <a:rPr lang="en-US" dirty="0" err="1">
                <a:solidFill>
                  <a:schemeClr val="tx1"/>
                </a:solidFill>
                <a:uFill>
                  <a:noFill/>
                </a:uFill>
              </a:rPr>
              <a:t>dari</a:t>
            </a:r>
            <a:r>
              <a:rPr lang="en-US" dirty="0">
                <a:solidFill>
                  <a:schemeClr val="tx1"/>
                </a:solidFill>
                <a:uFill>
                  <a:noFill/>
                </a:uFill>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Membandingkan</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nilai</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yang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diprediksi</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dengan</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nilai</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yang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sebenarnya</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lalu</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dihitung</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rata-</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ratanya</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dirty="0" err="1">
                <a:solidFill>
                  <a:schemeClr val="tx1"/>
                </a:solidFill>
                <a:effectLst/>
                <a:latin typeface="Catamaran Thin" panose="020B0604020202020204" charset="0"/>
                <a:ea typeface="Times New Roman" panose="02020603050405020304" pitchFamily="18" charset="0"/>
                <a:cs typeface="Catamaran Thin" panose="020B0604020202020204" charset="0"/>
              </a:rPr>
              <a:t>adalah</a:t>
            </a:r>
            <a:r>
              <a:rPr lang="en-US"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b="1" dirty="0">
                <a:solidFill>
                  <a:schemeClr val="tx1"/>
                </a:solidFill>
                <a:effectLst/>
                <a:latin typeface="Catamaran Thin" panose="020B0604020202020204" charset="0"/>
                <a:ea typeface="Times New Roman" panose="02020603050405020304" pitchFamily="18" charset="0"/>
                <a:cs typeface="Catamaran Thin" panose="020B0604020202020204" charset="0"/>
              </a:rPr>
              <a:t>0.9099</a:t>
            </a:r>
            <a:endParaRPr lang="en-US" sz="700" b="1" dirty="0">
              <a:solidFill>
                <a:schemeClr val="tx1"/>
              </a:solidFill>
              <a:latin typeface="Catamaran Thin" panose="020B0604020202020204" charset="0"/>
              <a:cs typeface="Catamaran Thin" panose="020B0604020202020204" charset="0"/>
            </a:endParaRPr>
          </a:p>
          <a:p>
            <a:pPr marL="457200" lvl="0" indent="-292100" algn="l" rtl="0">
              <a:spcBef>
                <a:spcPts val="0"/>
              </a:spcBef>
              <a:spcAft>
                <a:spcPts val="0"/>
              </a:spcAft>
              <a:buClr>
                <a:schemeClr val="dk1"/>
              </a:buClr>
              <a:buSzPts val="1000"/>
              <a:buChar char="●"/>
            </a:pPr>
            <a:endParaRPr lang="en-US" dirty="0">
              <a:solidFill>
                <a:schemeClr val="tx1"/>
              </a:solidFill>
            </a:endParaRPr>
          </a:p>
        </p:txBody>
      </p:sp>
      <p:pic>
        <p:nvPicPr>
          <p:cNvPr id="593" name="Google Shape;593;p50"/>
          <p:cNvPicPr preferRelativeResize="0"/>
          <p:nvPr/>
        </p:nvPicPr>
        <p:blipFill>
          <a:blip r:embed="rId4">
            <a:alphaModFix/>
          </a:blip>
          <a:stretch>
            <a:fillRect/>
          </a:stretch>
        </p:blipFill>
        <p:spPr>
          <a:xfrm>
            <a:off x="6478150" y="3299327"/>
            <a:ext cx="1304175" cy="1304175"/>
          </a:xfrm>
          <a:prstGeom prst="rect">
            <a:avLst/>
          </a:prstGeom>
          <a:noFill/>
          <a:ln>
            <a:noFill/>
          </a:ln>
        </p:spPr>
      </p:pic>
      <p:sp>
        <p:nvSpPr>
          <p:cNvPr id="594" name="Google Shape;594;p50"/>
          <p:cNvSpPr/>
          <p:nvPr/>
        </p:nvSpPr>
        <p:spPr>
          <a:xfrm>
            <a:off x="6911850" y="2906300"/>
            <a:ext cx="1304100" cy="1304100"/>
          </a:xfrm>
          <a:prstGeom prst="rect">
            <a:avLst/>
          </a:prstGeom>
          <a:solidFill>
            <a:srgbClr val="908269">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p32">
            <a:extLst>
              <a:ext uri="{FF2B5EF4-FFF2-40B4-BE49-F238E27FC236}">
                <a16:creationId xmlns:a16="http://schemas.microsoft.com/office/drawing/2014/main" id="{431A7F03-986D-46D2-8F91-5025384FBEA1}"/>
              </a:ext>
            </a:extLst>
          </p:cNvPr>
          <p:cNvSpPr/>
          <p:nvPr/>
        </p:nvSpPr>
        <p:spPr>
          <a:xfrm rot="5400000">
            <a:off x="-1741518" y="3123348"/>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p:nvPr/>
        </p:nvSpPr>
        <p:spPr>
          <a:xfrm rot="5400000">
            <a:off x="-752200"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2"/>
          <p:cNvPicPr preferRelativeResize="0"/>
          <p:nvPr/>
        </p:nvPicPr>
        <p:blipFill rotWithShape="1">
          <a:blip r:embed="rId3">
            <a:alphaModFix/>
          </a:blip>
          <a:srcRect r="754" b="16022"/>
          <a:stretch/>
        </p:blipFill>
        <p:spPr>
          <a:xfrm>
            <a:off x="1948200" y="541750"/>
            <a:ext cx="7195801" cy="4059901"/>
          </a:xfrm>
          <a:prstGeom prst="rect">
            <a:avLst/>
          </a:prstGeom>
          <a:noFill/>
          <a:ln>
            <a:noFill/>
          </a:ln>
        </p:spPr>
      </p:pic>
      <p:sp>
        <p:nvSpPr>
          <p:cNvPr id="221" name="Google Shape;221;p32"/>
          <p:cNvSpPr/>
          <p:nvPr/>
        </p:nvSpPr>
        <p:spPr>
          <a:xfrm rot="-5400000" flipH="1">
            <a:off x="3168750" y="1947125"/>
            <a:ext cx="1440300" cy="38814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lt1"/>
                </a:solidFill>
                <a:latin typeface="Catamaran" panose="020B0604020202020204" charset="0"/>
                <a:cs typeface="Catamaran" panose="020B0604020202020204" charset="0"/>
              </a:rPr>
              <a:t>05</a:t>
            </a:r>
            <a:endParaRPr dirty="0">
              <a:solidFill>
                <a:schemeClr val="lt1"/>
              </a:solidFill>
              <a:latin typeface="Catamaran" panose="020B0604020202020204" charset="0"/>
              <a:cs typeface="Catamaran" panose="020B0604020202020204" charset="0"/>
            </a:endParaRPr>
          </a:p>
        </p:txBody>
      </p:sp>
      <p:sp>
        <p:nvSpPr>
          <p:cNvPr id="223" name="Google Shape;223;p32"/>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2400" b="1" dirty="0">
                <a:solidFill>
                  <a:schemeClr val="lt1"/>
                </a:solidFill>
                <a:latin typeface="Catamaran" panose="020B0604020202020204" charset="0"/>
                <a:cs typeface="Catamaran" panose="020B0604020202020204" charset="0"/>
              </a:rPr>
              <a:t>HASIL ANALISA DATA MINING</a:t>
            </a:r>
            <a:endParaRPr sz="2400" b="1" dirty="0">
              <a:solidFill>
                <a:schemeClr val="lt1"/>
              </a:solidFill>
              <a:latin typeface="Catamaran" panose="020B0604020202020204" charset="0"/>
              <a:cs typeface="Catamaran"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a:t>TABLE OF CONTENTS</a:t>
            </a:r>
            <a:endParaRPr sz="2400"/>
          </a:p>
        </p:txBody>
      </p:sp>
      <p:sp>
        <p:nvSpPr>
          <p:cNvPr id="142" name="Google Shape;142;p26"/>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PROSES DATA MINING</a:t>
            </a:r>
            <a:endParaRPr dirty="0"/>
          </a:p>
        </p:txBody>
      </p:sp>
      <p:sp>
        <p:nvSpPr>
          <p:cNvPr id="145" name="Google Shape;145;p26"/>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03</a:t>
            </a:r>
            <a:endParaRPr dirty="0">
              <a:solidFill>
                <a:schemeClr val="lt1"/>
              </a:solidFill>
            </a:endParaRPr>
          </a:p>
        </p:txBody>
      </p:sp>
      <p:sp>
        <p:nvSpPr>
          <p:cNvPr id="146" name="Google Shape;146;p26"/>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a:t>DESKRIPSI</a:t>
            </a:r>
            <a:endParaRPr dirty="0"/>
          </a:p>
        </p:txBody>
      </p:sp>
      <p:sp>
        <p:nvSpPr>
          <p:cNvPr id="148" name="Google Shape;148;p26"/>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49" name="Google Shape;149;p26"/>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DATASET</a:t>
            </a:r>
            <a:endParaRPr dirty="0"/>
          </a:p>
        </p:txBody>
      </p:sp>
      <p:sp>
        <p:nvSpPr>
          <p:cNvPr id="151" name="Google Shape;151;p26"/>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lt1"/>
                </a:solidFill>
              </a:rPr>
              <a:t>02</a:t>
            </a:r>
            <a:endParaRPr dirty="0">
              <a:solidFill>
                <a:schemeClr val="lt1"/>
              </a:solidFill>
            </a:endParaRPr>
          </a:p>
        </p:txBody>
      </p:sp>
      <p:sp>
        <p:nvSpPr>
          <p:cNvPr id="152" name="Google Shape;152;p26"/>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p>
            <a:r>
              <a:rPr lang="en-US" dirty="0"/>
              <a:t>HASIL DATA MINING</a:t>
            </a:r>
            <a:br>
              <a:rPr lang="en-US" dirty="0"/>
            </a:br>
            <a:endParaRPr dirty="0"/>
          </a:p>
        </p:txBody>
      </p:sp>
      <p:sp>
        <p:nvSpPr>
          <p:cNvPr id="154" name="Google Shape;154;p26"/>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155" name="Google Shape;155;p26"/>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HASIL ANALISA DATA MINING</a:t>
            </a:r>
          </a:p>
        </p:txBody>
      </p:sp>
      <p:sp>
        <p:nvSpPr>
          <p:cNvPr id="157" name="Google Shape;157;p26"/>
          <p:cNvSpPr txBox="1">
            <a:spLocks noGrp="1"/>
          </p:cNvSpPr>
          <p:nvPr>
            <p:ph type="title" idx="18"/>
          </p:nvPr>
        </p:nvSpPr>
        <p:spPr>
          <a:xfrm>
            <a:off x="2023007" y="399281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05</a:t>
            </a:r>
            <a:endParaRPr>
              <a:solidFill>
                <a:schemeClr val="lt1"/>
              </a:solidFill>
            </a:endParaRPr>
          </a:p>
        </p:txBody>
      </p:sp>
      <p:sp>
        <p:nvSpPr>
          <p:cNvPr id="3" name="Subtitle 2">
            <a:extLst>
              <a:ext uri="{FF2B5EF4-FFF2-40B4-BE49-F238E27FC236}">
                <a16:creationId xmlns:a16="http://schemas.microsoft.com/office/drawing/2014/main" id="{384F5948-A93B-434F-A031-6B1C2B4CB78D}"/>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6982AB67-EC12-44F7-AF81-A80CE79B7F41}"/>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DECCBAD1-F3B8-4DF7-9D88-E8740AD14809}"/>
              </a:ext>
            </a:extLst>
          </p:cNvPr>
          <p:cNvSpPr>
            <a:spLocks noGrp="1"/>
          </p:cNvSpPr>
          <p:nvPr>
            <p:ph type="subTitle" idx="7"/>
          </p:nvPr>
        </p:nvSpPr>
        <p:spPr/>
        <p:txBody>
          <a:bodyPr/>
          <a:lstStyle/>
          <a:p>
            <a:endParaRPr lang="en-US"/>
          </a:p>
        </p:txBody>
      </p:sp>
      <p:sp>
        <p:nvSpPr>
          <p:cNvPr id="9" name="Subtitle 8">
            <a:extLst>
              <a:ext uri="{FF2B5EF4-FFF2-40B4-BE49-F238E27FC236}">
                <a16:creationId xmlns:a16="http://schemas.microsoft.com/office/drawing/2014/main" id="{3DFF0954-B6A7-48B9-AEB6-78682528AF84}"/>
              </a:ext>
            </a:extLst>
          </p:cNvPr>
          <p:cNvSpPr>
            <a:spLocks noGrp="1"/>
          </p:cNvSpPr>
          <p:nvPr>
            <p:ph type="subTitle" idx="14"/>
          </p:nvPr>
        </p:nvSpPr>
        <p:spPr/>
        <p:txBody>
          <a:bodyPr/>
          <a:lstStyle/>
          <a:p>
            <a:endParaRPr lang="en-US"/>
          </a:p>
        </p:txBody>
      </p:sp>
      <p:sp>
        <p:nvSpPr>
          <p:cNvPr id="11" name="Subtitle 10">
            <a:extLst>
              <a:ext uri="{FF2B5EF4-FFF2-40B4-BE49-F238E27FC236}">
                <a16:creationId xmlns:a16="http://schemas.microsoft.com/office/drawing/2014/main" id="{64175081-0C38-4681-88FE-D0F58B9DA917}"/>
              </a:ext>
            </a:extLst>
          </p:cNvPr>
          <p:cNvSpPr>
            <a:spLocks noGrp="1"/>
          </p:cNvSpPr>
          <p:nvPr>
            <p:ph type="subTitle" idx="17"/>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1"/>
          <p:cNvSpPr/>
          <p:nvPr/>
        </p:nvSpPr>
        <p:spPr>
          <a:xfrm rot="-5400000">
            <a:off x="4135621" y="255625"/>
            <a:ext cx="876350" cy="79851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txBox="1">
            <a:spLocks noGrp="1"/>
          </p:cNvSpPr>
          <p:nvPr>
            <p:ph type="subTitle" idx="2"/>
          </p:nvPr>
        </p:nvSpPr>
        <p:spPr>
          <a:xfrm>
            <a:off x="3192190" y="4004694"/>
            <a:ext cx="2759620" cy="2320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dirty="0">
                <a:solidFill>
                  <a:schemeClr val="lt1"/>
                </a:solidFill>
                <a:latin typeface="Catamaran" panose="020B0604020202020204" charset="0"/>
                <a:cs typeface="Catamaran" panose="020B0604020202020204" charset="0"/>
                <a:sym typeface="Fira Sans Extra Condensed"/>
              </a:rPr>
              <a:t>PROBABILITAS BENIGN SEBESAR 0.34</a:t>
            </a:r>
            <a:endParaRPr dirty="0">
              <a:solidFill>
                <a:schemeClr val="lt1"/>
              </a:solidFill>
              <a:latin typeface="Catamaran" panose="020B0604020202020204" charset="0"/>
              <a:cs typeface="Catamaran" panose="020B0604020202020204" charset="0"/>
            </a:endParaRPr>
          </a:p>
        </p:txBody>
      </p:sp>
      <p:pic>
        <p:nvPicPr>
          <p:cNvPr id="7" name="Picture 6">
            <a:extLst>
              <a:ext uri="{FF2B5EF4-FFF2-40B4-BE49-F238E27FC236}">
                <a16:creationId xmlns:a16="http://schemas.microsoft.com/office/drawing/2014/main" id="{60E49E68-ECBF-41BB-83A6-824E3A2EB817}"/>
              </a:ext>
            </a:extLst>
          </p:cNvPr>
          <p:cNvPicPr/>
          <p:nvPr/>
        </p:nvPicPr>
        <p:blipFill rotWithShape="1">
          <a:blip r:embed="rId4"/>
          <a:srcRect t="14082"/>
          <a:stretch/>
        </p:blipFill>
        <p:spPr bwMode="auto">
          <a:xfrm>
            <a:off x="1594407" y="299250"/>
            <a:ext cx="5955185" cy="341340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10" name="Google Shape;228;p33">
            <a:extLst>
              <a:ext uri="{FF2B5EF4-FFF2-40B4-BE49-F238E27FC236}">
                <a16:creationId xmlns:a16="http://schemas.microsoft.com/office/drawing/2014/main" id="{142EB681-CCFB-48CE-A145-D09B17497792}"/>
              </a:ext>
            </a:extLst>
          </p:cNvPr>
          <p:cNvPicPr preferRelativeResize="0"/>
          <p:nvPr/>
        </p:nvPicPr>
        <p:blipFill rotWithShape="1">
          <a:blip r:embed="rId3">
            <a:alphaModFix/>
          </a:blip>
          <a:srcRect t="7684" b="7684"/>
          <a:stretch/>
        </p:blipFill>
        <p:spPr>
          <a:xfrm>
            <a:off x="6607277" y="0"/>
            <a:ext cx="4394312" cy="5143501"/>
          </a:xfrm>
          <a:prstGeom prst="rect">
            <a:avLst/>
          </a:prstGeom>
          <a:noFill/>
          <a:ln>
            <a:noFill/>
          </a:ln>
        </p:spPr>
      </p:pic>
      <p:sp>
        <p:nvSpPr>
          <p:cNvPr id="608" name="Google Shape;608;p52"/>
          <p:cNvSpPr txBox="1">
            <a:spLocks noGrp="1"/>
          </p:cNvSpPr>
          <p:nvPr>
            <p:ph type="ctrTitle"/>
          </p:nvPr>
        </p:nvSpPr>
        <p:spPr>
          <a:xfrm rot="5400000">
            <a:off x="5917269" y="2066840"/>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bg1"/>
                </a:solidFill>
              </a:rPr>
              <a:t>HASIL ANALISA</a:t>
            </a:r>
            <a:endParaRPr dirty="0">
              <a:solidFill>
                <a:schemeClr val="bg1"/>
              </a:solidFill>
            </a:endParaRPr>
          </a:p>
        </p:txBody>
      </p:sp>
      <p:sp>
        <p:nvSpPr>
          <p:cNvPr id="611" name="Google Shape;611;p52"/>
          <p:cNvSpPr txBox="1">
            <a:spLocks noGrp="1"/>
          </p:cNvSpPr>
          <p:nvPr>
            <p:ph type="body" idx="1"/>
          </p:nvPr>
        </p:nvSpPr>
        <p:spPr>
          <a:xfrm>
            <a:off x="456110" y="651710"/>
            <a:ext cx="6929809" cy="1476000"/>
          </a:xfrm>
          <a:prstGeom prst="rect">
            <a:avLst/>
          </a:prstGeom>
        </p:spPr>
        <p:txBody>
          <a:bodyPr spcFirstLastPara="1" wrap="square" lIns="91425" tIns="91425" rIns="91425" bIns="91425" anchor="t" anchorCtr="0">
            <a:noAutofit/>
          </a:bodyPr>
          <a:lstStyle/>
          <a:p>
            <a:pPr marL="0" indent="0">
              <a:spcAft>
                <a:spcPts val="1000"/>
              </a:spcAft>
              <a:buNone/>
            </a:pPr>
            <a:r>
              <a:rPr lang="en-US" sz="1050" b="1" dirty="0">
                <a:solidFill>
                  <a:schemeClr val="accent1"/>
                </a:solidFill>
                <a:latin typeface="Catamaran Thin" panose="020B0604020202020204" charset="0"/>
                <a:ea typeface="Livvic"/>
                <a:cs typeface="Catamaran Thin" panose="020B0604020202020204" charset="0"/>
                <a:sym typeface="Livvic"/>
              </a:rPr>
              <a:t>ANALISA</a:t>
            </a:r>
            <a:endPar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UniformityCellSize</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kecil</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3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benign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0.01</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UniformityCellSize</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3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0.88</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NormalNucleoli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kecil</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3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benign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0.00</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NormalNucleoli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3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benign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0.36</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UniformityCellShape</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kecil</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3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benign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0.23</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UniformityCellShape</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3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0.92</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UniformityCellSize</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kecil</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5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0.75</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UniformityCellSize</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5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0.96</a:t>
            </a:r>
          </a:p>
          <a:p>
            <a:pPr marL="342900" lvl="0" indent="-342900">
              <a:lnSpc>
                <a:spcPct val="115000"/>
              </a:lnSpc>
              <a:spcAft>
                <a:spcPts val="1000"/>
              </a:spcAft>
              <a:buFont typeface="Symbol" panose="05050102010706020507" pitchFamily="18" charset="2"/>
              <a:buChar char=""/>
            </a:pP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Apabila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BareNuclei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lebih</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kecil</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dari</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4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maka</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probabilitas</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benign </a:t>
            </a:r>
            <a:r>
              <a:rPr lang="en-US" sz="1050" dirty="0" err="1">
                <a:solidFill>
                  <a:schemeClr val="tx1"/>
                </a:solidFill>
                <a:effectLst/>
                <a:latin typeface="Catamaran Thin" panose="020B0604020202020204" charset="0"/>
                <a:ea typeface="Times New Roman" panose="02020603050405020304" pitchFamily="18" charset="0"/>
                <a:cs typeface="Catamaran Thin" panose="020B0604020202020204" charset="0"/>
              </a:rPr>
              <a:t>sebesar</a:t>
            </a:r>
            <a:r>
              <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rPr>
              <a:t> 0.44</a:t>
            </a: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BareNuclei</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besar</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dari</a:t>
            </a:r>
            <a:r>
              <a:rPr lang="en-US" sz="1050" dirty="0">
                <a:effectLst/>
                <a:latin typeface="Catamaran Thin" panose="020B0604020202020204" charset="0"/>
                <a:ea typeface="Times New Roman" panose="02020603050405020304" pitchFamily="18" charset="0"/>
                <a:cs typeface="Catamaran Thin" panose="020B0604020202020204" charset="0"/>
              </a:rPr>
              <a:t> 4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0.93</a:t>
            </a:r>
          </a:p>
          <a:p>
            <a:pPr marL="0" lvl="0" indent="0" algn="l" rtl="0">
              <a:spcBef>
                <a:spcPts val="1600"/>
              </a:spcBef>
              <a:spcAft>
                <a:spcPts val="1600"/>
              </a:spcAft>
              <a:buNone/>
            </a:pPr>
            <a:endParaRPr lang="en-US" sz="1050" dirty="0">
              <a:solidFill>
                <a:schemeClr val="tx1"/>
              </a:solidFill>
              <a:latin typeface="Catamaran Thin" panose="020B0604020202020204" charset="0"/>
              <a:cs typeface="Catamaran Thin" panose="020B06040202020202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pic>
        <p:nvPicPr>
          <p:cNvPr id="10" name="Google Shape;228;p33">
            <a:extLst>
              <a:ext uri="{FF2B5EF4-FFF2-40B4-BE49-F238E27FC236}">
                <a16:creationId xmlns:a16="http://schemas.microsoft.com/office/drawing/2014/main" id="{142EB681-CCFB-48CE-A145-D09B17497792}"/>
              </a:ext>
            </a:extLst>
          </p:cNvPr>
          <p:cNvPicPr preferRelativeResize="0"/>
          <p:nvPr/>
        </p:nvPicPr>
        <p:blipFill rotWithShape="1">
          <a:blip r:embed="rId3">
            <a:alphaModFix/>
          </a:blip>
          <a:srcRect t="7684" b="7684"/>
          <a:stretch/>
        </p:blipFill>
        <p:spPr>
          <a:xfrm>
            <a:off x="7595781" y="-318"/>
            <a:ext cx="4394312" cy="5143501"/>
          </a:xfrm>
          <a:prstGeom prst="rect">
            <a:avLst/>
          </a:prstGeom>
          <a:noFill/>
          <a:ln>
            <a:noFill/>
          </a:ln>
        </p:spPr>
      </p:pic>
      <p:sp>
        <p:nvSpPr>
          <p:cNvPr id="608" name="Google Shape;608;p52"/>
          <p:cNvSpPr txBox="1">
            <a:spLocks noGrp="1"/>
          </p:cNvSpPr>
          <p:nvPr>
            <p:ph type="ctrTitle"/>
          </p:nvPr>
        </p:nvSpPr>
        <p:spPr>
          <a:xfrm rot="5400000">
            <a:off x="6868811" y="2066840"/>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chemeClr val="bg1"/>
                </a:solidFill>
              </a:rPr>
              <a:t>HASIL ANALISA</a:t>
            </a:r>
            <a:endParaRPr dirty="0">
              <a:solidFill>
                <a:schemeClr val="bg1"/>
              </a:solidFill>
            </a:endParaRPr>
          </a:p>
        </p:txBody>
      </p:sp>
      <p:sp>
        <p:nvSpPr>
          <p:cNvPr id="611" name="Google Shape;611;p52"/>
          <p:cNvSpPr txBox="1">
            <a:spLocks noGrp="1"/>
          </p:cNvSpPr>
          <p:nvPr>
            <p:ph type="body" idx="1"/>
          </p:nvPr>
        </p:nvSpPr>
        <p:spPr>
          <a:xfrm>
            <a:off x="665972" y="428970"/>
            <a:ext cx="6929809" cy="1476000"/>
          </a:xfrm>
          <a:prstGeom prst="rect">
            <a:avLst/>
          </a:prstGeom>
        </p:spPr>
        <p:txBody>
          <a:bodyPr spcFirstLastPara="1" wrap="square" lIns="91425" tIns="91425" rIns="91425" bIns="91425" anchor="t" anchorCtr="0">
            <a:noAutofit/>
          </a:bodyPr>
          <a:lstStyle/>
          <a:p>
            <a:pPr marL="0" indent="0">
              <a:spcAft>
                <a:spcPts val="1000"/>
              </a:spcAft>
              <a:buNone/>
            </a:pPr>
            <a:r>
              <a:rPr lang="en-US" sz="1050" b="1" dirty="0">
                <a:solidFill>
                  <a:schemeClr val="accent1"/>
                </a:solidFill>
                <a:latin typeface="Catamaran Thin" panose="020B0604020202020204" charset="0"/>
                <a:ea typeface="Livvic"/>
                <a:cs typeface="Catamaran Thin" panose="020B0604020202020204" charset="0"/>
                <a:sym typeface="Livvic"/>
              </a:rPr>
              <a:t>ANALISA</a:t>
            </a:r>
            <a:endParaRPr lang="en-US" sz="1050" dirty="0">
              <a:solidFill>
                <a:schemeClr val="tx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ClumpThickness</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kecil</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dari</a:t>
            </a:r>
            <a:r>
              <a:rPr lang="en-US" sz="1050" dirty="0">
                <a:effectLst/>
                <a:latin typeface="Catamaran Thin" panose="020B0604020202020204" charset="0"/>
                <a:ea typeface="Times New Roman" panose="02020603050405020304" pitchFamily="18" charset="0"/>
                <a:cs typeface="Catamaran Thin" panose="020B0604020202020204" charset="0"/>
              </a:rPr>
              <a:t> 7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0.96</a:t>
            </a: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ClumpThickness</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besar</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dari</a:t>
            </a:r>
            <a:r>
              <a:rPr lang="en-US" sz="1050" dirty="0">
                <a:effectLst/>
                <a:latin typeface="Catamaran Thin" panose="020B0604020202020204" charset="0"/>
                <a:ea typeface="Times New Roman" panose="02020603050405020304" pitchFamily="18" charset="0"/>
                <a:cs typeface="Catamaran Thin" panose="020B0604020202020204" charset="0"/>
              </a:rPr>
              <a:t> 7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1.00</a:t>
            </a: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MarginalAdhesion</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besar</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sama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dengan</a:t>
            </a:r>
            <a:r>
              <a:rPr lang="en-US" sz="1050" dirty="0">
                <a:effectLst/>
                <a:latin typeface="Catamaran Thin" panose="020B0604020202020204" charset="0"/>
                <a:ea typeface="Times New Roman" panose="02020603050405020304" pitchFamily="18" charset="0"/>
                <a:cs typeface="Catamaran Thin" panose="020B0604020202020204" charset="0"/>
              </a:rPr>
              <a:t> 5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0.85</a:t>
            </a: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MarginalAdhesion</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kecil</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sama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dengan</a:t>
            </a:r>
            <a:r>
              <a:rPr lang="en-US" sz="1050" dirty="0">
                <a:effectLst/>
                <a:latin typeface="Catamaran Thin" panose="020B0604020202020204" charset="0"/>
                <a:ea typeface="Times New Roman" panose="02020603050405020304" pitchFamily="18" charset="0"/>
                <a:cs typeface="Catamaran Thin" panose="020B0604020202020204" charset="0"/>
              </a:rPr>
              <a:t> 5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1.00</a:t>
            </a: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ClumpThickness</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besar</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sama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dengan</a:t>
            </a:r>
            <a:r>
              <a:rPr lang="en-US" sz="1050" dirty="0">
                <a:effectLst/>
                <a:latin typeface="Catamaran Thin" panose="020B0604020202020204" charset="0"/>
                <a:ea typeface="Times New Roman" panose="02020603050405020304" pitchFamily="18" charset="0"/>
                <a:cs typeface="Catamaran Thin" panose="020B0604020202020204" charset="0"/>
              </a:rPr>
              <a:t> 6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0.83</a:t>
            </a:r>
          </a:p>
          <a:p>
            <a:pPr marL="342900" lvl="0" indent="-342900">
              <a:lnSpc>
                <a:spcPct val="115000"/>
              </a:lnSpc>
              <a:spcAft>
                <a:spcPts val="1000"/>
              </a:spcAft>
              <a:buFont typeface="Symbol" panose="05050102010706020507" pitchFamily="18" charset="2"/>
              <a:buChar char=""/>
            </a:pPr>
            <a:r>
              <a:rPr lang="en-US" sz="1050" dirty="0" err="1">
                <a:effectLst/>
                <a:latin typeface="Catamaran Thin" panose="020B0604020202020204" charset="0"/>
                <a:ea typeface="Times New Roman" panose="02020603050405020304" pitchFamily="18" charset="0"/>
                <a:cs typeface="Catamaran Thin" panose="020B0604020202020204" charset="0"/>
              </a:rPr>
              <a:t>Apabila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ClumpThickness</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lebih</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kecil</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sama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dengan</a:t>
            </a:r>
            <a:r>
              <a:rPr lang="en-US" sz="1050" dirty="0">
                <a:effectLst/>
                <a:latin typeface="Catamaran Thin" panose="020B0604020202020204" charset="0"/>
                <a:ea typeface="Times New Roman" panose="02020603050405020304" pitchFamily="18" charset="0"/>
                <a:cs typeface="Catamaran Thin" panose="020B0604020202020204" charset="0"/>
              </a:rPr>
              <a:t> 6 </a:t>
            </a:r>
            <a:r>
              <a:rPr lang="en-US" sz="1050" dirty="0" err="1">
                <a:effectLst/>
                <a:latin typeface="Catamaran Thin" panose="020B0604020202020204" charset="0"/>
                <a:ea typeface="Times New Roman" panose="02020603050405020304" pitchFamily="18" charset="0"/>
                <a:cs typeface="Catamaran Thin" panose="020B0604020202020204" charset="0"/>
              </a:rPr>
              <a:t>maka</a:t>
            </a:r>
            <a:r>
              <a:rPr lang="en-US" sz="1050" dirty="0">
                <a:effectLst/>
                <a:latin typeface="Catamaran Thin" panose="020B0604020202020204" charset="0"/>
                <a:ea typeface="Times New Roman" panose="02020603050405020304" pitchFamily="18" charset="0"/>
                <a:cs typeface="Catamaran Thin" panose="020B0604020202020204" charset="0"/>
              </a:rPr>
              <a:t> </a:t>
            </a:r>
            <a:r>
              <a:rPr lang="en-US" sz="1050" dirty="0" err="1">
                <a:effectLst/>
                <a:latin typeface="Catamaran Thin" panose="020B0604020202020204" charset="0"/>
                <a:ea typeface="Times New Roman" panose="02020603050405020304" pitchFamily="18" charset="0"/>
                <a:cs typeface="Catamaran Thin" panose="020B0604020202020204" charset="0"/>
              </a:rPr>
              <a:t>probabilitas</a:t>
            </a:r>
            <a:r>
              <a:rPr lang="en-US" sz="1050" dirty="0">
                <a:effectLst/>
                <a:latin typeface="Catamaran Thin" panose="020B0604020202020204" charset="0"/>
                <a:ea typeface="Times New Roman" panose="02020603050405020304" pitchFamily="18" charset="0"/>
                <a:cs typeface="Catamaran Thin" panose="020B0604020202020204" charset="0"/>
              </a:rPr>
              <a:t> malignant </a:t>
            </a:r>
            <a:r>
              <a:rPr lang="en-US" sz="1050" dirty="0" err="1">
                <a:effectLst/>
                <a:latin typeface="Catamaran Thin" panose="020B0604020202020204" charset="0"/>
                <a:ea typeface="Times New Roman" panose="02020603050405020304" pitchFamily="18" charset="0"/>
                <a:cs typeface="Catamaran Thin" panose="020B0604020202020204" charset="0"/>
              </a:rPr>
              <a:t>sebesar</a:t>
            </a:r>
            <a:r>
              <a:rPr lang="en-US" sz="1050" dirty="0">
                <a:effectLst/>
                <a:latin typeface="Catamaran Thin" panose="020B0604020202020204" charset="0"/>
                <a:ea typeface="Times New Roman" panose="02020603050405020304" pitchFamily="18" charset="0"/>
                <a:cs typeface="Catamaran Thin" panose="020B0604020202020204" charset="0"/>
              </a:rPr>
              <a:t> 1.00</a:t>
            </a:r>
          </a:p>
        </p:txBody>
      </p:sp>
      <p:pic>
        <p:nvPicPr>
          <p:cNvPr id="5" name="Picture 4">
            <a:extLst>
              <a:ext uri="{FF2B5EF4-FFF2-40B4-BE49-F238E27FC236}">
                <a16:creationId xmlns:a16="http://schemas.microsoft.com/office/drawing/2014/main" id="{427D96EA-568F-4F8D-B143-97ED290BB8D6}"/>
              </a:ext>
            </a:extLst>
          </p:cNvPr>
          <p:cNvPicPr/>
          <p:nvPr/>
        </p:nvPicPr>
        <p:blipFill>
          <a:blip r:embed="rId4"/>
          <a:stretch>
            <a:fillRect/>
          </a:stretch>
        </p:blipFill>
        <p:spPr>
          <a:xfrm>
            <a:off x="537009" y="2756217"/>
            <a:ext cx="6812280" cy="1866265"/>
          </a:xfrm>
          <a:prstGeom prst="rect">
            <a:avLst/>
          </a:prstGeom>
        </p:spPr>
      </p:pic>
    </p:spTree>
    <p:extLst>
      <p:ext uri="{BB962C8B-B14F-4D97-AF65-F5344CB8AC3E}">
        <p14:creationId xmlns:p14="http://schemas.microsoft.com/office/powerpoint/2010/main" val="171126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1"/>
          <p:cNvSpPr/>
          <p:nvPr/>
        </p:nvSpPr>
        <p:spPr>
          <a:xfrm>
            <a:off x="0" y="1559850"/>
            <a:ext cx="6908800" cy="359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1"/>
          <p:cNvSpPr txBox="1">
            <a:spLocks noGrp="1"/>
          </p:cNvSpPr>
          <p:nvPr>
            <p:ph type="body" idx="1"/>
          </p:nvPr>
        </p:nvSpPr>
        <p:spPr>
          <a:xfrm>
            <a:off x="255970" y="2703428"/>
            <a:ext cx="5840030" cy="1476000"/>
          </a:xfrm>
          <a:prstGeom prst="rect">
            <a:avLst/>
          </a:prstGeom>
        </p:spPr>
        <p:txBody>
          <a:bodyPr spcFirstLastPara="1" wrap="square" lIns="91425" tIns="91425" rIns="91425" bIns="91425" anchor="ctr" anchorCtr="0">
            <a:noAutofit/>
          </a:bodyPr>
          <a:lstStyle/>
          <a:p>
            <a:pPr marL="0" lvl="0" indent="0" algn="just">
              <a:lnSpc>
                <a:spcPct val="115000"/>
              </a:lnSpc>
              <a:spcAft>
                <a:spcPts val="1000"/>
              </a:spcAft>
              <a:buNone/>
            </a:pPr>
            <a:r>
              <a:rPr lang="en-US" b="1" dirty="0">
                <a:solidFill>
                  <a:schemeClr val="bg1"/>
                </a:solidFill>
                <a:effectLst/>
                <a:latin typeface="Livvic" panose="020B0604020202020204" charset="0"/>
                <a:ea typeface="Times New Roman" panose="02020603050405020304" pitchFamily="18" charset="0"/>
                <a:cs typeface="Catamaran Thin" panose="020B0604020202020204" charset="0"/>
                <a:hlinkClick r:id="rId3">
                  <a:extLst>
                    <a:ext uri="{A12FA001-AC4F-418D-AE19-62706E023703}">
                      <ahyp:hlinkClr xmlns:ahyp="http://schemas.microsoft.com/office/drawing/2018/hyperlinkcolor" val="tx"/>
                    </a:ext>
                  </a:extLst>
                </a:hlinkClick>
              </a:rPr>
              <a:t>REFERENSI</a:t>
            </a:r>
          </a:p>
          <a:p>
            <a:pPr marL="342900" lvl="0" indent="-342900" algn="just">
              <a:lnSpc>
                <a:spcPct val="115000"/>
              </a:lnSpc>
              <a:spcAft>
                <a:spcPts val="1000"/>
              </a:spcAft>
              <a:buFont typeface="Symbol" panose="05050102010706020507" pitchFamily="18" charset="2"/>
              <a:buChar char=""/>
            </a:pPr>
            <a:r>
              <a:rPr lang="en-US" u="sng" dirty="0">
                <a:solidFill>
                  <a:srgbClr val="434343"/>
                </a:solidFill>
                <a:effectLst/>
                <a:latin typeface="Catamaran Thin" panose="020B0604020202020204" charset="0"/>
                <a:ea typeface="Times New Roman" panose="02020603050405020304" pitchFamily="18" charset="0"/>
                <a:cs typeface="Catamaran Thin" panose="020B0604020202020204" charset="0"/>
                <a:hlinkClick r:id="rId3">
                  <a:extLst>
                    <a:ext uri="{A12FA001-AC4F-418D-AE19-62706E023703}">
                      <ahyp:hlinkClr xmlns:ahyp="http://schemas.microsoft.com/office/drawing/2018/hyperlinkcolor" val="tx"/>
                    </a:ext>
                  </a:extLst>
                </a:hlinkClick>
              </a:rPr>
              <a:t>UCI Machine Learning Repository: Breast Cancer Wisconsin (Original) Data </a:t>
            </a:r>
            <a:r>
              <a:rPr lang="en-US" u="sng" dirty="0" err="1">
                <a:solidFill>
                  <a:schemeClr val="bg1"/>
                </a:solidFill>
                <a:effectLst/>
                <a:latin typeface="Catamaran Thin" panose="020B0604020202020204" charset="0"/>
                <a:ea typeface="Times New Roman" panose="02020603050405020304" pitchFamily="18" charset="0"/>
                <a:cs typeface="Catamaran Thin" panose="020B0604020202020204" charset="0"/>
                <a:hlinkClick r:id="rId3">
                  <a:extLst>
                    <a:ext uri="{A12FA001-AC4F-418D-AE19-62706E023703}">
                      <ahyp:hlinkClr xmlns:ahyp="http://schemas.microsoft.com/office/drawing/2018/hyperlinkcolor" val="tx"/>
                    </a:ext>
                  </a:extLst>
                </a:hlinkClick>
              </a:rPr>
              <a:t>Set</a:t>
            </a:r>
            <a:r>
              <a:rPr lang="en-US" u="sng" dirty="0" err="1">
                <a:solidFill>
                  <a:srgbClr val="434343"/>
                </a:solidFill>
                <a:effectLst/>
                <a:latin typeface="Catamaran Thin" panose="020B0604020202020204" charset="0"/>
                <a:ea typeface="Times New Roman" panose="02020603050405020304" pitchFamily="18" charset="0"/>
                <a:cs typeface="Catamaran Thin" panose="020B0604020202020204" charset="0"/>
                <a:hlinkClick r:id="rId4">
                  <a:extLst>
                    <a:ext uri="{A12FA001-AC4F-418D-AE19-62706E023703}">
                      <ahyp:hlinkClr xmlns:ahyp="http://schemas.microsoft.com/office/drawing/2018/hyperlinkcolor" val="tx"/>
                    </a:ext>
                  </a:extLst>
                </a:hlinkClick>
              </a:rPr>
              <a:t>RPubs</a:t>
            </a: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4">
                  <a:extLst>
                    <a:ext uri="{A12FA001-AC4F-418D-AE19-62706E023703}">
                      <ahyp:hlinkClr xmlns:ahyp="http://schemas.microsoft.com/office/drawing/2018/hyperlinkcolor" val="tx"/>
                    </a:ext>
                  </a:extLst>
                </a:hlinkClick>
              </a:rPr>
              <a:t> - Decision Tree modeling with Breast cancer Dataset</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gn="just">
              <a:lnSpc>
                <a:spcPct val="115000"/>
              </a:lnSpc>
              <a:spcAft>
                <a:spcPts val="1000"/>
              </a:spcAft>
              <a:buFont typeface="Symbol" panose="05050102010706020507" pitchFamily="18" charset="2"/>
              <a:buChar char=""/>
            </a:pPr>
            <a:r>
              <a:rPr lang="en-US" u="sng" dirty="0">
                <a:solidFill>
                  <a:srgbClr val="434343"/>
                </a:solidFill>
                <a:effectLst/>
                <a:latin typeface="Catamaran Thin" panose="020B0604020202020204" charset="0"/>
                <a:ea typeface="Times New Roman" panose="02020603050405020304" pitchFamily="18" charset="0"/>
                <a:cs typeface="Catamaran Thin" panose="020B0604020202020204" charset="0"/>
                <a:hlinkClick r:id="rId5">
                  <a:extLst>
                    <a:ext uri="{A12FA001-AC4F-418D-AE19-62706E023703}">
                      <ahyp:hlinkClr xmlns:ahyp="http://schemas.microsoft.com/office/drawing/2018/hyperlinkcolor" val="tx"/>
                    </a:ext>
                  </a:extLst>
                </a:hlinkClick>
              </a:rPr>
              <a:t>Breast w - Dataset - </a:t>
            </a:r>
            <a:r>
              <a:rPr lang="en-US" u="sng" dirty="0" err="1">
                <a:solidFill>
                  <a:srgbClr val="434343"/>
                </a:solidFill>
                <a:effectLst/>
                <a:latin typeface="Catamaran Thin" panose="020B0604020202020204" charset="0"/>
                <a:ea typeface="Times New Roman" panose="02020603050405020304" pitchFamily="18" charset="0"/>
                <a:cs typeface="Catamaran Thin" panose="020B0604020202020204" charset="0"/>
                <a:hlinkClick r:id="rId5">
                  <a:extLst>
                    <a:ext uri="{A12FA001-AC4F-418D-AE19-62706E023703}">
                      <ahyp:hlinkClr xmlns:ahyp="http://schemas.microsoft.com/office/drawing/2018/hyperlinkcolor" val="tx"/>
                    </a:ext>
                  </a:extLst>
                </a:hlinkClick>
              </a:rPr>
              <a:t>DataHub</a:t>
            </a: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5">
                  <a:extLst>
                    <a:ext uri="{A12FA001-AC4F-418D-AE19-62706E023703}">
                      <ahyp:hlinkClr xmlns:ahyp="http://schemas.microsoft.com/office/drawing/2018/hyperlinkcolor" val="tx"/>
                    </a:ext>
                  </a:extLst>
                </a:hlinkClick>
              </a:rPr>
              <a:t> - Frictionless Data</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gn="just">
              <a:lnSpc>
                <a:spcPct val="115000"/>
              </a:lnSpc>
              <a:spcAft>
                <a:spcPts val="1000"/>
              </a:spcAft>
              <a:buFont typeface="Symbol" panose="05050102010706020507" pitchFamily="18" charset="2"/>
              <a:buChar char=""/>
            </a:pPr>
            <a:r>
              <a:rPr lang="en-US" u="sng" dirty="0" err="1">
                <a:solidFill>
                  <a:srgbClr val="434343"/>
                </a:solidFill>
                <a:effectLst/>
                <a:latin typeface="Catamaran Thin" panose="020B0604020202020204" charset="0"/>
                <a:ea typeface="Times New Roman" panose="02020603050405020304" pitchFamily="18" charset="0"/>
                <a:cs typeface="Catamaran Thin" panose="020B0604020202020204" charset="0"/>
                <a:hlinkClick r:id="rId6">
                  <a:extLst>
                    <a:ext uri="{A12FA001-AC4F-418D-AE19-62706E023703}">
                      <ahyp:hlinkClr xmlns:ahyp="http://schemas.microsoft.com/office/drawing/2018/hyperlinkcolor" val="tx"/>
                    </a:ext>
                  </a:extLst>
                </a:hlinkClick>
              </a:rPr>
              <a:t>rpart.plot</a:t>
            </a: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6">
                  <a:extLst>
                    <a:ext uri="{A12FA001-AC4F-418D-AE19-62706E023703}">
                      <ahyp:hlinkClr xmlns:ahyp="http://schemas.microsoft.com/office/drawing/2018/hyperlinkcolor" val="tx"/>
                    </a:ext>
                  </a:extLst>
                </a:hlinkClick>
              </a:rPr>
              <a:t> function | R Documentation</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gn="just">
              <a:lnSpc>
                <a:spcPct val="115000"/>
              </a:lnSpc>
              <a:spcAft>
                <a:spcPts val="1000"/>
              </a:spcAft>
              <a:buFont typeface="Symbol" panose="05050102010706020507" pitchFamily="18" charset="2"/>
              <a:buChar char=""/>
            </a:pPr>
            <a:r>
              <a:rPr lang="en-US" u="sng" dirty="0" err="1">
                <a:solidFill>
                  <a:srgbClr val="434343"/>
                </a:solidFill>
                <a:effectLst/>
                <a:latin typeface="Catamaran Thin" panose="020B0604020202020204" charset="0"/>
                <a:ea typeface="Times New Roman" panose="02020603050405020304" pitchFamily="18" charset="0"/>
                <a:cs typeface="Catamaran Thin" panose="020B0604020202020204" charset="0"/>
                <a:hlinkClick r:id="rId7">
                  <a:extLst>
                    <a:ext uri="{A12FA001-AC4F-418D-AE19-62706E023703}">
                      <ahyp:hlinkClr xmlns:ahyp="http://schemas.microsoft.com/office/drawing/2018/hyperlinkcolor" val="tx"/>
                    </a:ext>
                  </a:extLst>
                </a:hlinkClick>
              </a:rPr>
              <a:t>BreastCancer</a:t>
            </a: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7">
                  <a:extLst>
                    <a:ext uri="{A12FA001-AC4F-418D-AE19-62706E023703}">
                      <ahyp:hlinkClr xmlns:ahyp="http://schemas.microsoft.com/office/drawing/2018/hyperlinkcolor" val="tx"/>
                    </a:ext>
                  </a:extLst>
                </a:hlinkClick>
              </a:rPr>
              <a:t> function | R Documentation</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gn="just">
              <a:lnSpc>
                <a:spcPct val="115000"/>
              </a:lnSpc>
              <a:spcAft>
                <a:spcPts val="1000"/>
              </a:spcAft>
              <a:buFont typeface="Symbol" panose="05050102010706020507" pitchFamily="18" charset="2"/>
              <a:buChar char=""/>
            </a:pP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8">
                  <a:extLst>
                    <a:ext uri="{A12FA001-AC4F-418D-AE19-62706E023703}">
                      <ahyp:hlinkClr xmlns:ahyp="http://schemas.microsoft.com/office/drawing/2018/hyperlinkcolor" val="tx"/>
                    </a:ext>
                  </a:extLst>
                </a:hlinkClick>
              </a:rPr>
              <a:t>Splitting a data frame into training and testing sets in R – Stories Data Speak (duttashi.github.io)</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gn="just">
              <a:lnSpc>
                <a:spcPct val="115000"/>
              </a:lnSpc>
              <a:spcAft>
                <a:spcPts val="1000"/>
              </a:spcAft>
              <a:buFont typeface="Symbol" panose="05050102010706020507" pitchFamily="18" charset="2"/>
              <a:buChar char=""/>
            </a:pP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9">
                  <a:extLst>
                    <a:ext uri="{A12FA001-AC4F-418D-AE19-62706E023703}">
                      <ahyp:hlinkClr xmlns:ahyp="http://schemas.microsoft.com/office/drawing/2018/hyperlinkcolor" val="tx"/>
                    </a:ext>
                  </a:extLst>
                </a:hlinkClick>
              </a:rPr>
              <a:t>Breast Cancer Wisconsin (Original) dataset – ODDS (stonybrook.edu)</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a:p>
            <a:pPr marL="342900" lvl="0" indent="-342900" algn="just">
              <a:lnSpc>
                <a:spcPct val="115000"/>
              </a:lnSpc>
              <a:spcAft>
                <a:spcPts val="1000"/>
              </a:spcAft>
              <a:buFont typeface="Symbol" panose="05050102010706020507" pitchFamily="18" charset="2"/>
              <a:buChar char=""/>
            </a:pPr>
            <a:r>
              <a:rPr lang="en-US" u="sng" dirty="0">
                <a:solidFill>
                  <a:schemeClr val="bg1"/>
                </a:solidFill>
                <a:effectLst/>
                <a:latin typeface="Catamaran Thin" panose="020B0604020202020204" charset="0"/>
                <a:ea typeface="Times New Roman" panose="02020603050405020304" pitchFamily="18" charset="0"/>
                <a:cs typeface="Catamaran Thin" panose="020B0604020202020204" charset="0"/>
                <a:hlinkClick r:id="rId10">
                  <a:extLst>
                    <a:ext uri="{A12FA001-AC4F-418D-AE19-62706E023703}">
                      <ahyp:hlinkClr xmlns:ahyp="http://schemas.microsoft.com/office/drawing/2018/hyperlinkcolor" val="tx"/>
                    </a:ext>
                  </a:extLst>
                </a:hlinkClick>
              </a:rPr>
              <a:t>Breast Cancer Analysis (rstudio-pubs-static.s3.amazonaws.com)</a:t>
            </a:r>
            <a:endParaRPr lang="en-US" dirty="0">
              <a:solidFill>
                <a:schemeClr val="bg1"/>
              </a:solidFill>
              <a:effectLst/>
              <a:latin typeface="Catamaran Thin" panose="020B0604020202020204" charset="0"/>
              <a:ea typeface="Times New Roman" panose="02020603050405020304" pitchFamily="18" charset="0"/>
              <a:cs typeface="Catamaran Thin" panose="020B0604020202020204" charset="0"/>
            </a:endParaRPr>
          </a:p>
        </p:txBody>
      </p:sp>
      <p:sp>
        <p:nvSpPr>
          <p:cNvPr id="602" name="Google Shape;602;p5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REFERENSI</a:t>
            </a:r>
            <a:endParaRPr dirty="0"/>
          </a:p>
        </p:txBody>
      </p:sp>
      <p:sp>
        <p:nvSpPr>
          <p:cNvPr id="603" name="Google Shape;603;p51"/>
          <p:cNvSpPr/>
          <p:nvPr/>
        </p:nvSpPr>
        <p:spPr>
          <a:xfrm>
            <a:off x="6665050" y="3614400"/>
            <a:ext cx="487500" cy="15291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4488648" y="0"/>
            <a:ext cx="5162558" cy="5143500"/>
          </a:xfrm>
          <a:prstGeom prst="rect">
            <a:avLst/>
          </a:prstGeom>
          <a:noFill/>
          <a:ln>
            <a:noFill/>
          </a:ln>
        </p:spPr>
      </p:pic>
      <p:sp>
        <p:nvSpPr>
          <p:cNvPr id="573" name="Google Shape;573;p49"/>
          <p:cNvSpPr/>
          <p:nvPr/>
        </p:nvSpPr>
        <p:spPr>
          <a:xfrm rot="5400000">
            <a:off x="1264142" y="58500"/>
            <a:ext cx="3358800" cy="50265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4" name="Google Shape;574;p49"/>
          <p:cNvSpPr txBox="1">
            <a:spLocks noGrp="1"/>
          </p:cNvSpPr>
          <p:nvPr>
            <p:ph type="subTitle" idx="1"/>
          </p:nvPr>
        </p:nvSpPr>
        <p:spPr>
          <a:xfrm>
            <a:off x="831199" y="2314225"/>
            <a:ext cx="4468387" cy="1784400"/>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n-US" dirty="0" err="1">
                <a:solidFill>
                  <a:schemeClr val="bg1"/>
                </a:solidFill>
              </a:rPr>
              <a:t>Agus</a:t>
            </a:r>
            <a:r>
              <a:rPr lang="en-US" dirty="0">
                <a:solidFill>
                  <a:schemeClr val="bg1"/>
                </a:solidFill>
              </a:rPr>
              <a:t> </a:t>
            </a:r>
            <a:r>
              <a:rPr lang="en-US" dirty="0" err="1">
                <a:solidFill>
                  <a:schemeClr val="bg1"/>
                </a:solidFill>
              </a:rPr>
              <a:t>Riady</a:t>
            </a:r>
            <a:r>
              <a:rPr lang="en-US" dirty="0">
                <a:solidFill>
                  <a:schemeClr val="bg1"/>
                </a:solidFill>
              </a:rPr>
              <a:t> (3311901002) -  </a:t>
            </a:r>
            <a:r>
              <a:rPr lang="en-US" dirty="0">
                <a:hlinkClick r:id="rId4"/>
              </a:rPr>
              <a:t>riadyagus1 (</a:t>
            </a:r>
            <a:r>
              <a:rPr lang="en-US" dirty="0" err="1">
                <a:hlinkClick r:id="rId4"/>
              </a:rPr>
              <a:t>Agus</a:t>
            </a:r>
            <a:r>
              <a:rPr lang="en-US" dirty="0">
                <a:hlinkClick r:id="rId4"/>
              </a:rPr>
              <a:t> </a:t>
            </a:r>
            <a:r>
              <a:rPr lang="en-US" dirty="0" err="1">
                <a:hlinkClick r:id="rId4"/>
              </a:rPr>
              <a:t>Riady</a:t>
            </a:r>
            <a:r>
              <a:rPr lang="en-US" dirty="0">
                <a:hlinkClick r:id="rId4"/>
              </a:rPr>
              <a:t>) (github.com)</a:t>
            </a:r>
            <a:endParaRPr lang="en-US" dirty="0">
              <a:solidFill>
                <a:schemeClr val="bg1"/>
              </a:solidFill>
            </a:endParaRPr>
          </a:p>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n-US" dirty="0" err="1">
                <a:solidFill>
                  <a:schemeClr val="bg1"/>
                </a:solidFill>
              </a:rPr>
              <a:t>Risma</a:t>
            </a:r>
            <a:r>
              <a:rPr lang="en-US" dirty="0">
                <a:solidFill>
                  <a:schemeClr val="bg1"/>
                </a:solidFill>
              </a:rPr>
              <a:t> Ananda </a:t>
            </a:r>
            <a:r>
              <a:rPr lang="en-US" dirty="0" err="1">
                <a:solidFill>
                  <a:schemeClr val="bg1"/>
                </a:solidFill>
              </a:rPr>
              <a:t>Harby</a:t>
            </a:r>
            <a:r>
              <a:rPr lang="en-US" dirty="0">
                <a:solidFill>
                  <a:schemeClr val="bg1"/>
                </a:solidFill>
              </a:rPr>
              <a:t> (3311901006) -  </a:t>
            </a:r>
            <a:r>
              <a:rPr lang="en-US" dirty="0" err="1">
                <a:hlinkClick r:id="rId5"/>
              </a:rPr>
              <a:t>rismaananda</a:t>
            </a:r>
            <a:r>
              <a:rPr lang="en-US" dirty="0">
                <a:hlinkClick r:id="rId5"/>
              </a:rPr>
              <a:t> (github.com)</a:t>
            </a:r>
            <a:endParaRPr lang="en-US" dirty="0">
              <a:solidFill>
                <a:schemeClr val="bg1"/>
              </a:solidFill>
            </a:endParaRPr>
          </a:p>
          <a:p>
            <a:pPr marL="171450" lvl="0" indent="-171450" algn="l" rtl="0">
              <a:lnSpc>
                <a:spcPct val="150000"/>
              </a:lnSpc>
              <a:spcBef>
                <a:spcPts val="0"/>
              </a:spcBef>
              <a:spcAft>
                <a:spcPts val="0"/>
              </a:spcAft>
              <a:buClr>
                <a:schemeClr val="dk1"/>
              </a:buClr>
              <a:buSzPts val="1100"/>
              <a:buFont typeface="Arial" panose="020B0604020202020204" pitchFamily="34" charset="0"/>
              <a:buChar char="•"/>
            </a:pPr>
            <a:r>
              <a:rPr lang="en-US" dirty="0">
                <a:solidFill>
                  <a:schemeClr val="bg1"/>
                </a:solidFill>
              </a:rPr>
              <a:t>Anissa Nabila (331190107) - </a:t>
            </a:r>
            <a:r>
              <a:rPr lang="en-US" dirty="0" err="1">
                <a:hlinkClick r:id="rId6"/>
              </a:rPr>
              <a:t>anssanbla</a:t>
            </a:r>
            <a:r>
              <a:rPr lang="en-US" dirty="0">
                <a:hlinkClick r:id="rId6"/>
              </a:rPr>
              <a:t> (Anissa Nabila) (github.com)</a:t>
            </a:r>
            <a:endParaRPr dirty="0">
              <a:solidFill>
                <a:schemeClr val="bg1"/>
              </a:solidFill>
            </a:endParaRPr>
          </a:p>
        </p:txBody>
      </p:sp>
      <p:sp>
        <p:nvSpPr>
          <p:cNvPr id="575" name="Google Shape;57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chemeClr val="lt1"/>
                </a:solidFill>
              </a:rPr>
              <a:t>THANKS</a:t>
            </a:r>
            <a:endParaRPr sz="30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p:nvPr/>
        </p:nvSpPr>
        <p:spPr>
          <a:xfrm>
            <a:off x="7396225" y="25"/>
            <a:ext cx="17385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5"/>
          <p:cNvSpPr/>
          <p:nvPr/>
        </p:nvSpPr>
        <p:spPr>
          <a:xfrm>
            <a:off x="720000" y="540000"/>
            <a:ext cx="3310200" cy="1568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a:spLocks noGrp="1"/>
          </p:cNvSpPr>
          <p:nvPr>
            <p:ph type="ctrTitle"/>
          </p:nvPr>
        </p:nvSpPr>
        <p:spPr>
          <a:xfrm>
            <a:off x="720000" y="1035150"/>
            <a:ext cx="3430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DESKRIPSI</a:t>
            </a:r>
            <a:endParaRPr dirty="0">
              <a:solidFill>
                <a:schemeClr val="lt1"/>
              </a:solidFill>
            </a:endParaRPr>
          </a:p>
        </p:txBody>
      </p:sp>
      <p:sp>
        <p:nvSpPr>
          <p:cNvPr id="248" name="Google Shape;248;p35"/>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DESKRIPSI</a:t>
            </a:r>
            <a:endParaRPr dirty="0"/>
          </a:p>
        </p:txBody>
      </p:sp>
      <p:sp>
        <p:nvSpPr>
          <p:cNvPr id="133" name="Google Shape;133;p25"/>
          <p:cNvSpPr txBox="1">
            <a:spLocks noGrp="1"/>
          </p:cNvSpPr>
          <p:nvPr>
            <p:ph type="subTitle" idx="4294967295"/>
          </p:nvPr>
        </p:nvSpPr>
        <p:spPr>
          <a:xfrm flipH="1">
            <a:off x="720075" y="540000"/>
            <a:ext cx="5823600" cy="402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u="sng" dirty="0" err="1">
                <a:solidFill>
                  <a:schemeClr val="bg2"/>
                </a:solidFill>
                <a:latin typeface="Catamaran" panose="020B0604020202020204" charset="0"/>
                <a:cs typeface="Catamaran" panose="020B0604020202020204" charset="0"/>
              </a:rPr>
              <a:t>Deskripsi</a:t>
            </a:r>
            <a:endParaRPr b="1" u="sng" dirty="0">
              <a:solidFill>
                <a:schemeClr val="bg2"/>
              </a:solidFill>
              <a:latin typeface="Catamaran" panose="020B0604020202020204" charset="0"/>
              <a:cs typeface="Catamaran" panose="020B0604020202020204" charset="0"/>
            </a:endParaRPr>
          </a:p>
          <a:p>
            <a:pPr marL="0" lvl="0" indent="0" algn="l" rtl="0">
              <a:lnSpc>
                <a:spcPct val="115000"/>
              </a:lnSpc>
              <a:spcBef>
                <a:spcPts val="0"/>
              </a:spcBef>
              <a:spcAft>
                <a:spcPts val="0"/>
              </a:spcAft>
              <a:buNone/>
            </a:pPr>
            <a:endParaRPr dirty="0">
              <a:latin typeface="Catamaran" panose="020B0604020202020204" charset="0"/>
              <a:cs typeface="Catamaran" panose="020B0604020202020204" charset="0"/>
            </a:endParaRPr>
          </a:p>
          <a:p>
            <a:pPr>
              <a:buClr>
                <a:schemeClr val="accent1"/>
              </a:buClr>
              <a:buFont typeface="Catamaran Thin"/>
              <a:buAutoNum type="arabicPeriod"/>
            </a:pPr>
            <a:r>
              <a:rPr lang="en-US" dirty="0" err="1">
                <a:solidFill>
                  <a:schemeClr val="bg2"/>
                </a:solidFill>
                <a:effectLst/>
                <a:latin typeface="Catamaran" panose="020B0604020202020204" charset="0"/>
                <a:ea typeface="Tahoma" panose="020B0604030504040204" pitchFamily="34" charset="0"/>
                <a:cs typeface="Catamaran" panose="020B0604020202020204" charset="0"/>
              </a:rPr>
              <a:t>Metode</a:t>
            </a:r>
            <a:r>
              <a:rPr lang="en-US" dirty="0">
                <a:solidFill>
                  <a:schemeClr val="bg2"/>
                </a:solidFill>
                <a:effectLst/>
                <a:latin typeface="Catamaran" panose="020B0604020202020204" charset="0"/>
                <a:ea typeface="Tahoma" panose="020B0604030504040204" pitchFamily="34" charset="0"/>
                <a:cs typeface="Catamaran" panose="020B0604020202020204" charset="0"/>
              </a:rPr>
              <a:t> </a:t>
            </a:r>
            <a:r>
              <a:rPr lang="en-US" dirty="0" err="1">
                <a:solidFill>
                  <a:schemeClr val="bg2"/>
                </a:solidFill>
                <a:effectLst/>
                <a:latin typeface="Catamaran" panose="020B0604020202020204" charset="0"/>
                <a:ea typeface="Tahoma" panose="020B0604030504040204" pitchFamily="34" charset="0"/>
                <a:cs typeface="Catamaran" panose="020B0604020202020204" charset="0"/>
              </a:rPr>
              <a:t>ini</a:t>
            </a:r>
            <a:r>
              <a:rPr lang="en-US" dirty="0">
                <a:solidFill>
                  <a:schemeClr val="bg2"/>
                </a:solidFill>
                <a:effectLst/>
                <a:latin typeface="Catamaran" panose="020B0604020202020204" charset="0"/>
                <a:ea typeface="Tahoma" panose="020B0604030504040204" pitchFamily="34" charset="0"/>
                <a:cs typeface="Catamaran" panose="020B0604020202020204" charset="0"/>
              </a:rPr>
              <a:t> </a:t>
            </a:r>
            <a:r>
              <a:rPr lang="en-US" dirty="0" err="1">
                <a:solidFill>
                  <a:schemeClr val="bg2"/>
                </a:solidFill>
                <a:effectLst/>
                <a:latin typeface="Catamaran" panose="020B0604020202020204" charset="0"/>
                <a:ea typeface="Tahoma" panose="020B0604030504040204" pitchFamily="34" charset="0"/>
                <a:cs typeface="Catamaran" panose="020B0604020202020204" charset="0"/>
              </a:rPr>
              <a:t>dikembangkan</a:t>
            </a:r>
            <a:r>
              <a:rPr lang="en-US" dirty="0">
                <a:solidFill>
                  <a:schemeClr val="bg2"/>
                </a:solidFill>
                <a:effectLst/>
                <a:latin typeface="Catamaran" panose="020B0604020202020204" charset="0"/>
                <a:ea typeface="Tahoma" panose="020B0604030504040204" pitchFamily="34" charset="0"/>
                <a:cs typeface="Catamaran" panose="020B0604020202020204" charset="0"/>
              </a:rPr>
              <a:t> oleh </a:t>
            </a:r>
            <a:r>
              <a:rPr lang="en-US" b="1" dirty="0">
                <a:solidFill>
                  <a:schemeClr val="bg2"/>
                </a:solidFill>
                <a:effectLst/>
                <a:latin typeface="Catamaran" panose="020B0604020202020204" charset="0"/>
                <a:ea typeface="Tahoma" panose="020B0604030504040204" pitchFamily="34" charset="0"/>
                <a:cs typeface="Catamaran" panose="020B0604020202020204" charset="0"/>
              </a:rPr>
              <a:t>Dr. </a:t>
            </a:r>
            <a:r>
              <a:rPr lang="en-US" b="1" dirty="0" err="1">
                <a:solidFill>
                  <a:schemeClr val="bg2"/>
                </a:solidFill>
                <a:effectLst/>
                <a:latin typeface="Catamaran" panose="020B0604020202020204" charset="0"/>
                <a:ea typeface="Tahoma" panose="020B0604030504040204" pitchFamily="34" charset="0"/>
                <a:cs typeface="Catamaran" panose="020B0604020202020204" charset="0"/>
              </a:rPr>
              <a:t>WIlliam</a:t>
            </a:r>
            <a:r>
              <a:rPr lang="en-US" b="1" dirty="0">
                <a:solidFill>
                  <a:schemeClr val="bg2"/>
                </a:solidFill>
                <a:effectLst/>
                <a:latin typeface="Catamaran" panose="020B0604020202020204" charset="0"/>
                <a:ea typeface="Tahoma" panose="020B0604030504040204" pitchFamily="34" charset="0"/>
                <a:cs typeface="Catamaran" panose="020B0604020202020204" charset="0"/>
              </a:rPr>
              <a:t> H. </a:t>
            </a:r>
            <a:r>
              <a:rPr lang="en-US" b="1" dirty="0" err="1">
                <a:solidFill>
                  <a:schemeClr val="bg2"/>
                </a:solidFill>
                <a:effectLst/>
                <a:latin typeface="Catamaran" panose="020B0604020202020204" charset="0"/>
                <a:ea typeface="Tahoma" panose="020B0604030504040204" pitchFamily="34" charset="0"/>
                <a:cs typeface="Catamaran" panose="020B0604020202020204" charset="0"/>
              </a:rPr>
              <a:t>Wolberg</a:t>
            </a:r>
            <a:r>
              <a:rPr lang="en-US" dirty="0">
                <a:solidFill>
                  <a:schemeClr val="bg2"/>
                </a:solidFill>
                <a:effectLst/>
                <a:latin typeface="Catamaran" panose="020B0604020202020204" charset="0"/>
                <a:ea typeface="Tahoma" panose="020B0604030504040204" pitchFamily="34" charset="0"/>
                <a:cs typeface="Catamaran" panose="020B0604020202020204" charset="0"/>
              </a:rPr>
              <a:t> (physician) University of Wisconsin Hospitals Madison, Wisconsin, USA. Nick Street, Computer Sciences Dept., </a:t>
            </a:r>
            <a:r>
              <a:rPr lang="en-US" b="1" dirty="0">
                <a:solidFill>
                  <a:schemeClr val="bg2"/>
                </a:solidFill>
                <a:effectLst/>
                <a:latin typeface="Catamaran" panose="020B0604020202020204" charset="0"/>
                <a:ea typeface="Tahoma" panose="020B0604030504040204" pitchFamily="34" charset="0"/>
                <a:cs typeface="Catamaran" panose="020B0604020202020204" charset="0"/>
              </a:rPr>
              <a:t>University of Wisconsin</a:t>
            </a:r>
            <a:r>
              <a:rPr lang="en-US" dirty="0">
                <a:solidFill>
                  <a:schemeClr val="bg2"/>
                </a:solidFill>
                <a:effectLst/>
                <a:latin typeface="Catamaran" panose="020B0604020202020204" charset="0"/>
                <a:ea typeface="Tahoma" panose="020B0604030504040204" pitchFamily="34" charset="0"/>
                <a:cs typeface="Catamaran" panose="020B0604020202020204" charset="0"/>
              </a:rPr>
              <a:t>, 1210 West Dayton St., Madison, WI 53706. </a:t>
            </a:r>
            <a:r>
              <a:rPr lang="en-US" b="1" dirty="0" err="1">
                <a:solidFill>
                  <a:schemeClr val="bg2"/>
                </a:solidFill>
                <a:effectLst/>
                <a:latin typeface="Catamaran" panose="020B0604020202020204" charset="0"/>
                <a:ea typeface="Tahoma" panose="020B0604030504040204" pitchFamily="34" charset="0"/>
                <a:cs typeface="Catamaran" panose="020B0604020202020204" charset="0"/>
              </a:rPr>
              <a:t>Olvi</a:t>
            </a:r>
            <a:r>
              <a:rPr lang="en-US" b="1" dirty="0">
                <a:solidFill>
                  <a:schemeClr val="bg2"/>
                </a:solidFill>
                <a:effectLst/>
                <a:latin typeface="Catamaran" panose="020B0604020202020204" charset="0"/>
                <a:ea typeface="Tahoma" panose="020B0604030504040204" pitchFamily="34" charset="0"/>
                <a:cs typeface="Catamaran" panose="020B0604020202020204" charset="0"/>
              </a:rPr>
              <a:t> L.</a:t>
            </a:r>
            <a:r>
              <a:rPr lang="en-US" dirty="0">
                <a:solidFill>
                  <a:schemeClr val="bg2"/>
                </a:solidFill>
                <a:effectLst/>
                <a:latin typeface="Catamaran" panose="020B0604020202020204" charset="0"/>
                <a:ea typeface="Tahoma" panose="020B0604030504040204" pitchFamily="34" charset="0"/>
                <a:cs typeface="Catamaran" panose="020B0604020202020204" charset="0"/>
              </a:rPr>
              <a:t> </a:t>
            </a:r>
            <a:r>
              <a:rPr lang="en-US" b="1" dirty="0" err="1">
                <a:solidFill>
                  <a:schemeClr val="bg2"/>
                </a:solidFill>
                <a:effectLst/>
                <a:latin typeface="Catamaran" panose="020B0604020202020204" charset="0"/>
                <a:ea typeface="Tahoma" panose="020B0604030504040204" pitchFamily="34" charset="0"/>
                <a:cs typeface="Catamaran" panose="020B0604020202020204" charset="0"/>
              </a:rPr>
              <a:t>Mangasarian</a:t>
            </a:r>
            <a:r>
              <a:rPr lang="en-US" dirty="0">
                <a:solidFill>
                  <a:schemeClr val="bg2"/>
                </a:solidFill>
                <a:effectLst/>
                <a:latin typeface="Catamaran" panose="020B0604020202020204" charset="0"/>
                <a:ea typeface="Tahoma" panose="020B0604030504040204" pitchFamily="34" charset="0"/>
                <a:cs typeface="Catamaran" panose="020B0604020202020204" charset="0"/>
              </a:rPr>
              <a:t>, Computer Sciences Dept., University of Wisconsin, 1210 West Dayton St., Madison, WI 53706.</a:t>
            </a:r>
          </a:p>
          <a:p>
            <a:pPr>
              <a:buClr>
                <a:schemeClr val="accent1"/>
              </a:buClr>
              <a:buFont typeface="Catamaran Thin"/>
              <a:buAutoNum type="arabicPeriod"/>
            </a:pP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CART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membangun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pohon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biner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menggunakan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fitur</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dan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nilai</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batasan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yang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menghasilkan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perolehan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informasi</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terbesar</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(information gain) pada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setiap</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node,</a:t>
            </a:r>
            <a:endParaRPr lang="es" dirty="0">
              <a:latin typeface="Catamaran" panose="020B0604020202020204" charset="0"/>
              <a:ea typeface="Times New Roman" panose="02020603050405020304" pitchFamily="18" charset="0"/>
              <a:cs typeface="Catamaran" panose="020B0604020202020204" charset="0"/>
            </a:endParaRPr>
          </a:p>
          <a:p>
            <a:pPr>
              <a:buClr>
                <a:schemeClr val="accent1"/>
              </a:buClr>
              <a:buFont typeface="Catamaran Thin"/>
              <a:buAutoNum type="arabicPeriod"/>
            </a:pP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CART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dapat</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digunakan</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a:t>
            </a:r>
            <a:r>
              <a:rPr lang="en-US" dirty="0" err="1">
                <a:solidFill>
                  <a:schemeClr val="bg2"/>
                </a:solidFill>
                <a:effectLst/>
                <a:latin typeface="Catamaran" panose="020B0604020202020204" charset="0"/>
                <a:ea typeface="Times New Roman" panose="02020603050405020304" pitchFamily="18" charset="0"/>
                <a:cs typeface="Catamaran" panose="020B0604020202020204" charset="0"/>
              </a:rPr>
              <a:t>untuk</a:t>
            </a:r>
            <a:r>
              <a:rPr lang="en-US" dirty="0">
                <a:solidFill>
                  <a:schemeClr val="bg2"/>
                </a:solidFill>
                <a:effectLst/>
                <a:latin typeface="Catamaran" panose="020B0604020202020204" charset="0"/>
                <a:ea typeface="Times New Roman" panose="02020603050405020304" pitchFamily="18" charset="0"/>
                <a:cs typeface="Catamaran" panose="020B0604020202020204" charset="0"/>
              </a:rPr>
              <a:t> Classification dan Regression</a:t>
            </a:r>
          </a:p>
          <a:p>
            <a:pPr marL="457200" lvl="0" indent="-304800" algn="l" rtl="0">
              <a:lnSpc>
                <a:spcPct val="115000"/>
              </a:lnSpc>
              <a:spcBef>
                <a:spcPts val="0"/>
              </a:spcBef>
              <a:spcAft>
                <a:spcPts val="0"/>
              </a:spcAft>
              <a:buClr>
                <a:schemeClr val="accent1"/>
              </a:buClr>
              <a:buSzPts val="1200"/>
              <a:buFont typeface="Catamaran Thin"/>
              <a:buAutoNum type="arabicPeriod"/>
            </a:pPr>
            <a:endParaRPr dirty="0">
              <a:latin typeface="Catamaran" panose="020B0604020202020204" charset="0"/>
              <a:cs typeface="Catamaran" panose="020B0604020202020204" charset="0"/>
            </a:endParaRPr>
          </a:p>
          <a:p>
            <a:pPr marL="0" lvl="0" indent="0" algn="l" rtl="0">
              <a:lnSpc>
                <a:spcPct val="115000"/>
              </a:lnSpc>
              <a:spcBef>
                <a:spcPts val="1600"/>
              </a:spcBef>
              <a:spcAft>
                <a:spcPts val="1600"/>
              </a:spcAft>
              <a:buNone/>
            </a:pPr>
            <a:endParaRPr dirty="0">
              <a:latin typeface="Catamaran" panose="020B0604020202020204" charset="0"/>
              <a:cs typeface="Catamaran" panose="020B0604020202020204" charset="0"/>
            </a:endParaRPr>
          </a:p>
        </p:txBody>
      </p:sp>
      <p:sp>
        <p:nvSpPr>
          <p:cNvPr id="134" name="Google Shape;134;p25"/>
          <p:cNvSpPr/>
          <p:nvPr/>
        </p:nvSpPr>
        <p:spPr>
          <a:xfrm rot="-5400000" flipH="1">
            <a:off x="83000" y="-82950"/>
            <a:ext cx="548400" cy="7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5"/>
          <p:cNvSpPr/>
          <p:nvPr/>
        </p:nvSpPr>
        <p:spPr>
          <a:xfrm rot="-5400000" flipH="1">
            <a:off x="7474475" y="3397650"/>
            <a:ext cx="891300" cy="2600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rotWithShape="1">
          <a:blip r:embed="rId3">
            <a:alphaModFix/>
          </a:blip>
          <a:srcRect l="25616" r="25616"/>
          <a:stretch/>
        </p:blipFill>
        <p:spPr>
          <a:xfrm>
            <a:off x="-9784" y="0"/>
            <a:ext cx="6459745" cy="5143500"/>
          </a:xfrm>
          <a:prstGeom prst="rect">
            <a:avLst/>
          </a:prstGeom>
          <a:noFill/>
          <a:ln>
            <a:noFill/>
          </a:ln>
        </p:spPr>
      </p:pic>
      <p:sp>
        <p:nvSpPr>
          <p:cNvPr id="163" name="Google Shape;163;p27"/>
          <p:cNvSpPr/>
          <p:nvPr/>
        </p:nvSpPr>
        <p:spPr>
          <a:xfrm>
            <a:off x="4819650" y="1577400"/>
            <a:ext cx="29910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0" b="1" dirty="0">
                <a:solidFill>
                  <a:schemeClr val="bg1"/>
                </a:solidFill>
                <a:latin typeface="Catamaran" panose="020B0604020202020204" charset="0"/>
                <a:cs typeface="Catamaran" panose="020B0604020202020204" charset="0"/>
              </a:rPr>
              <a:t>02</a:t>
            </a:r>
            <a:endParaRPr sz="8000" b="1" dirty="0">
              <a:solidFill>
                <a:schemeClr val="bg1"/>
              </a:solidFill>
              <a:latin typeface="Catamaran" panose="020B0604020202020204" charset="0"/>
              <a:cs typeface="Catamaran" panose="020B0604020202020204" charset="0"/>
            </a:endParaRPr>
          </a:p>
        </p:txBody>
      </p:sp>
      <p:sp>
        <p:nvSpPr>
          <p:cNvPr id="165" name="Google Shape;165;p27"/>
          <p:cNvSpPr txBox="1">
            <a:spLocks noGrp="1"/>
          </p:cNvSpPr>
          <p:nvPr>
            <p:ph type="title"/>
          </p:nvPr>
        </p:nvSpPr>
        <p:spPr>
          <a:xfrm>
            <a:off x="672375" y="2123400"/>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3600" dirty="0">
                <a:solidFill>
                  <a:schemeClr val="bg1"/>
                </a:solidFill>
              </a:rPr>
              <a:t>DATASET</a:t>
            </a:r>
            <a:endParaRPr sz="3600" dirty="0">
              <a:solidFill>
                <a:schemeClr val="bg1"/>
              </a:solidFill>
            </a:endParaRPr>
          </a:p>
        </p:txBody>
      </p:sp>
      <p:sp>
        <p:nvSpPr>
          <p:cNvPr id="167" name="Google Shape;167;p27"/>
          <p:cNvSpPr/>
          <p:nvPr/>
        </p:nvSpPr>
        <p:spPr>
          <a:xfrm>
            <a:off x="0" y="1577400"/>
            <a:ext cx="362100" cy="19887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2926CF77-04EB-4359-A139-8F82000AE99D}"/>
              </a:ext>
            </a:extLst>
          </p:cNvPr>
          <p:cNvSpPr>
            <a:spLocks noGrp="1"/>
          </p:cNvSpPr>
          <p:nvPr>
            <p:ph type="subTitle" idx="1"/>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19" name="Google Shape;437;p44">
            <a:extLst>
              <a:ext uri="{FF2B5EF4-FFF2-40B4-BE49-F238E27FC236}">
                <a16:creationId xmlns:a16="http://schemas.microsoft.com/office/drawing/2014/main" id="{D84928B9-99C6-4AC2-BDE3-11C7A4AB6BB8}"/>
              </a:ext>
            </a:extLst>
          </p:cNvPr>
          <p:cNvSpPr/>
          <p:nvPr/>
        </p:nvSpPr>
        <p:spPr>
          <a:xfrm rot="5400000">
            <a:off x="1295441" y="1538780"/>
            <a:ext cx="1767643" cy="3952372"/>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7;p44">
            <a:extLst>
              <a:ext uri="{FF2B5EF4-FFF2-40B4-BE49-F238E27FC236}">
                <a16:creationId xmlns:a16="http://schemas.microsoft.com/office/drawing/2014/main" id="{656C3FF2-D47A-46C0-B723-AABA775A70BE}"/>
              </a:ext>
            </a:extLst>
          </p:cNvPr>
          <p:cNvSpPr/>
          <p:nvPr/>
        </p:nvSpPr>
        <p:spPr>
          <a:xfrm rot="16200000" flipH="1">
            <a:off x="5328930" y="1538780"/>
            <a:ext cx="1767643" cy="3952372"/>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7;p44">
            <a:extLst>
              <a:ext uri="{FF2B5EF4-FFF2-40B4-BE49-F238E27FC236}">
                <a16:creationId xmlns:a16="http://schemas.microsoft.com/office/drawing/2014/main" id="{C743E05C-E6DB-47B2-BC41-91CB57C693F9}"/>
              </a:ext>
            </a:extLst>
          </p:cNvPr>
          <p:cNvSpPr/>
          <p:nvPr/>
        </p:nvSpPr>
        <p:spPr>
          <a:xfrm rot="16200000" flipH="1">
            <a:off x="5328931" y="-300251"/>
            <a:ext cx="1767643" cy="3952372"/>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txBox="1">
            <a:spLocks noGrp="1"/>
          </p:cNvSpPr>
          <p:nvPr>
            <p:ph type="ctrTitle"/>
          </p:nvPr>
        </p:nvSpPr>
        <p:spPr>
          <a:xfrm rot="5400000">
            <a:off x="7323889" y="1446319"/>
            <a:ext cx="2522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DATASET</a:t>
            </a:r>
            <a:endParaRPr dirty="0"/>
          </a:p>
        </p:txBody>
      </p:sp>
      <p:sp>
        <p:nvSpPr>
          <p:cNvPr id="437" name="Google Shape;437;p44"/>
          <p:cNvSpPr/>
          <p:nvPr/>
        </p:nvSpPr>
        <p:spPr>
          <a:xfrm rot="5400000">
            <a:off x="1289008" y="-286117"/>
            <a:ext cx="1767643" cy="3952372"/>
          </a:xfrm>
          <a:prstGeom prst="flowChartOffpageConnector">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txBox="1">
            <a:spLocks noGrp="1"/>
          </p:cNvSpPr>
          <p:nvPr>
            <p:ph type="ctrTitle" idx="4294967295"/>
          </p:nvPr>
        </p:nvSpPr>
        <p:spPr>
          <a:xfrm>
            <a:off x="2759792" y="861330"/>
            <a:ext cx="1323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rPr>
              <a:t>DATASET</a:t>
            </a:r>
            <a:endParaRPr sz="1800" dirty="0">
              <a:solidFill>
                <a:schemeClr val="lt1"/>
              </a:solidFill>
            </a:endParaRPr>
          </a:p>
        </p:txBody>
      </p:sp>
      <p:sp>
        <p:nvSpPr>
          <p:cNvPr id="439" name="Google Shape;439;p44"/>
          <p:cNvSpPr txBox="1">
            <a:spLocks noGrp="1"/>
          </p:cNvSpPr>
          <p:nvPr>
            <p:ph type="ctrTitle" idx="4294967295"/>
          </p:nvPr>
        </p:nvSpPr>
        <p:spPr>
          <a:xfrm>
            <a:off x="1347022" y="3851746"/>
            <a:ext cx="2666311"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rPr>
              <a:t>CLASS DISTRIBUTION</a:t>
            </a:r>
            <a:endParaRPr sz="1800" dirty="0">
              <a:solidFill>
                <a:schemeClr val="lt1"/>
              </a:solidFill>
            </a:endParaRPr>
          </a:p>
        </p:txBody>
      </p:sp>
      <p:sp>
        <p:nvSpPr>
          <p:cNvPr id="440" name="Google Shape;440;p44"/>
          <p:cNvSpPr txBox="1">
            <a:spLocks noGrp="1"/>
          </p:cNvSpPr>
          <p:nvPr>
            <p:ph type="ctrTitle" idx="4294967295"/>
          </p:nvPr>
        </p:nvSpPr>
        <p:spPr>
          <a:xfrm>
            <a:off x="4373361" y="863057"/>
            <a:ext cx="125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JUMLAH</a:t>
            </a:r>
            <a:endParaRPr sz="1800" dirty="0">
              <a:solidFill>
                <a:schemeClr val="lt1"/>
              </a:solidFill>
            </a:endParaRPr>
          </a:p>
        </p:txBody>
      </p:sp>
      <p:sp>
        <p:nvSpPr>
          <p:cNvPr id="441" name="Google Shape;441;p44"/>
          <p:cNvSpPr txBox="1">
            <a:spLocks noGrp="1"/>
          </p:cNvSpPr>
          <p:nvPr>
            <p:ph type="ctrTitle" idx="4294967295"/>
          </p:nvPr>
        </p:nvSpPr>
        <p:spPr>
          <a:xfrm>
            <a:off x="4446489" y="3851746"/>
            <a:ext cx="125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rPr>
              <a:t>NUMBER</a:t>
            </a:r>
            <a:endParaRPr sz="1800" dirty="0">
              <a:solidFill>
                <a:schemeClr val="lt1"/>
              </a:solidFill>
            </a:endParaRPr>
          </a:p>
        </p:txBody>
      </p:sp>
      <p:sp>
        <p:nvSpPr>
          <p:cNvPr id="442" name="Google Shape;442;p44"/>
          <p:cNvSpPr txBox="1">
            <a:spLocks noGrp="1"/>
          </p:cNvSpPr>
          <p:nvPr>
            <p:ph type="subTitle" idx="4294967295"/>
          </p:nvPr>
        </p:nvSpPr>
        <p:spPr>
          <a:xfrm flipH="1">
            <a:off x="4388967" y="1160632"/>
            <a:ext cx="2859953" cy="641391"/>
          </a:xfrm>
          <a:prstGeom prst="rect">
            <a:avLst/>
          </a:prstGeom>
        </p:spPr>
        <p:txBody>
          <a:bodyPr spcFirstLastPara="1" wrap="square" lIns="91425" tIns="91425" rIns="91425" bIns="91425" anchor="t" anchorCtr="0">
            <a:noAutofit/>
          </a:bodyPr>
          <a:lstStyle/>
          <a:p>
            <a:pPr marL="0" lvl="0" indent="0" algn="just">
              <a:lnSpc>
                <a:spcPct val="115000"/>
              </a:lnSpc>
              <a:spcAft>
                <a:spcPts val="1000"/>
              </a:spcAft>
              <a:buNone/>
            </a:pPr>
            <a:r>
              <a:rPr lang="en-US" sz="1100" dirty="0" err="1">
                <a:solidFill>
                  <a:schemeClr val="bg1"/>
                </a:solidFill>
                <a:effectLst/>
                <a:latin typeface="Catamaran" panose="020B0604020202020204" charset="0"/>
                <a:ea typeface="Times New Roman" panose="02020603050405020304" pitchFamily="18" charset="0"/>
                <a:cs typeface="Catamaran" panose="020B0604020202020204" charset="0"/>
              </a:rPr>
              <a:t>Jumlah</a:t>
            </a:r>
            <a:r>
              <a:rPr lang="en-US" sz="1100" dirty="0">
                <a:solidFill>
                  <a:schemeClr val="bg1"/>
                </a:solidFill>
                <a:effectLst/>
                <a:latin typeface="Catamaran" panose="020B0604020202020204" charset="0"/>
                <a:ea typeface="Times New Roman" panose="02020603050405020304" pitchFamily="18" charset="0"/>
                <a:cs typeface="Catamaran" panose="020B0604020202020204" charset="0"/>
              </a:rPr>
              <a:t> data pada dataset Breast Cancer Wisconsin (Original) </a:t>
            </a:r>
            <a:r>
              <a:rPr lang="en-US" sz="1100" dirty="0" err="1">
                <a:solidFill>
                  <a:schemeClr val="bg1"/>
                </a:solidFill>
                <a:effectLst/>
                <a:latin typeface="Catamaran" panose="020B0604020202020204" charset="0"/>
                <a:ea typeface="Times New Roman" panose="02020603050405020304" pitchFamily="18" charset="0"/>
                <a:cs typeface="Catamaran" panose="020B0604020202020204" charset="0"/>
              </a:rPr>
              <a:t>yaitu</a:t>
            </a:r>
            <a:r>
              <a:rPr lang="en-US" sz="1100" dirty="0">
                <a:solidFill>
                  <a:schemeClr val="bg1"/>
                </a:solidFill>
                <a:effectLst/>
                <a:latin typeface="Catamaran" panose="020B0604020202020204" charset="0"/>
                <a:ea typeface="Times New Roman" panose="02020603050405020304" pitchFamily="18" charset="0"/>
                <a:cs typeface="Catamaran" panose="020B0604020202020204" charset="0"/>
              </a:rPr>
              <a:t> 699 data dan 11 variable</a:t>
            </a:r>
          </a:p>
        </p:txBody>
      </p:sp>
      <p:sp>
        <p:nvSpPr>
          <p:cNvPr id="443" name="Google Shape;443;p44"/>
          <p:cNvSpPr txBox="1">
            <a:spLocks noGrp="1"/>
          </p:cNvSpPr>
          <p:nvPr>
            <p:ph type="subTitle" idx="4294967295"/>
          </p:nvPr>
        </p:nvSpPr>
        <p:spPr>
          <a:xfrm flipH="1">
            <a:off x="4457795" y="3114076"/>
            <a:ext cx="2761629" cy="753600"/>
          </a:xfrm>
          <a:prstGeom prst="rect">
            <a:avLst/>
          </a:prstGeom>
        </p:spPr>
        <p:txBody>
          <a:bodyPr spcFirstLastPara="1" wrap="square" lIns="91425" tIns="91425" rIns="91425" bIns="91425" anchor="t" anchorCtr="0">
            <a:noAutofit/>
          </a:bodyPr>
          <a:lstStyle/>
          <a:p>
            <a:pPr marL="0" lvl="0" indent="0" algn="just">
              <a:lnSpc>
                <a:spcPct val="115000"/>
              </a:lnSpc>
              <a:spcAft>
                <a:spcPts val="1000"/>
              </a:spcAft>
              <a:buNone/>
            </a:pPr>
            <a:r>
              <a:rPr lang="en-US" sz="1100" dirty="0">
                <a:solidFill>
                  <a:schemeClr val="bg1"/>
                </a:solidFill>
                <a:effectLst/>
                <a:latin typeface="Catamaran" panose="020B0604020202020204" charset="0"/>
                <a:ea typeface="Times New Roman" panose="02020603050405020304" pitchFamily="18" charset="0"/>
                <a:cs typeface="Catamaran" panose="020B0604020202020204" charset="0"/>
              </a:rPr>
              <a:t>Number of Instances: 699 (as of 15 July 1992)</a:t>
            </a:r>
          </a:p>
          <a:p>
            <a:pPr marL="0" lvl="0" indent="0" algn="just">
              <a:lnSpc>
                <a:spcPct val="115000"/>
              </a:lnSpc>
              <a:spcAft>
                <a:spcPts val="1000"/>
              </a:spcAft>
              <a:buNone/>
            </a:pPr>
            <a:r>
              <a:rPr lang="en-US" sz="1100" dirty="0">
                <a:solidFill>
                  <a:schemeClr val="bg1"/>
                </a:solidFill>
                <a:effectLst/>
                <a:latin typeface="Catamaran" panose="020B0604020202020204" charset="0"/>
                <a:ea typeface="Times New Roman" panose="02020603050405020304" pitchFamily="18" charset="0"/>
                <a:cs typeface="Catamaran" panose="020B0604020202020204" charset="0"/>
              </a:rPr>
              <a:t>Number of Attributes: 10 plus the class attribute</a:t>
            </a:r>
            <a:endParaRPr sz="600" dirty="0">
              <a:solidFill>
                <a:schemeClr val="bg1"/>
              </a:solidFill>
              <a:latin typeface="Catamaran" panose="020B0604020202020204" charset="0"/>
              <a:cs typeface="Catamaran" panose="020B0604020202020204" charset="0"/>
            </a:endParaRPr>
          </a:p>
        </p:txBody>
      </p:sp>
      <p:sp>
        <p:nvSpPr>
          <p:cNvPr id="444" name="Google Shape;444;p44"/>
          <p:cNvSpPr/>
          <p:nvPr/>
        </p:nvSpPr>
        <p:spPr>
          <a:xfrm>
            <a:off x="3741314" y="2342926"/>
            <a:ext cx="885900" cy="520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txBox="1">
            <a:spLocks noGrp="1"/>
          </p:cNvSpPr>
          <p:nvPr>
            <p:ph type="subTitle" idx="4294967295"/>
          </p:nvPr>
        </p:nvSpPr>
        <p:spPr>
          <a:xfrm flipH="1">
            <a:off x="894342" y="1157019"/>
            <a:ext cx="3188750" cy="753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US" sz="1050" b="1" dirty="0">
                <a:solidFill>
                  <a:schemeClr val="bg1"/>
                </a:solidFill>
                <a:effectLst/>
                <a:latin typeface="Catamaran" panose="020B0604020202020204" charset="0"/>
                <a:ea typeface="Times New Roman" panose="02020603050405020304" pitchFamily="18" charset="0"/>
                <a:cs typeface="Catamaran" panose="020B0604020202020204" charset="0"/>
              </a:rPr>
              <a:t>Breast Cancer Wisconsin (Original) Data Set</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dari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repositori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pembelajaran</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mesin</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UCI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adalah</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kumpulan</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data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klasifikasi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yang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mencatat</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pengukuran</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untuk</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kasus</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kanker</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payudara</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Ada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dua</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kelas</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jinak</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dan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ganas</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Set data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ini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memiliki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dimensi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9. Kelas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ganas</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dari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set data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ini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dianggap</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sebagai</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outlier,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sementara</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poin</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di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kelas</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jinak</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a:t>
            </a:r>
            <a:r>
              <a:rPr lang="en-US" sz="1050" dirty="0" err="1">
                <a:solidFill>
                  <a:schemeClr val="bg1"/>
                </a:solidFill>
                <a:effectLst/>
                <a:latin typeface="Catamaran" panose="020B0604020202020204" charset="0"/>
                <a:ea typeface="Times New Roman" panose="02020603050405020304" pitchFamily="18" charset="0"/>
                <a:cs typeface="Catamaran" panose="020B0604020202020204" charset="0"/>
              </a:rPr>
              <a:t>dianggap</a:t>
            </a:r>
            <a:r>
              <a:rPr lang="en-US" sz="1050" dirty="0">
                <a:solidFill>
                  <a:schemeClr val="bg1"/>
                </a:solidFill>
                <a:effectLst/>
                <a:latin typeface="Catamaran" panose="020B0604020202020204" charset="0"/>
                <a:ea typeface="Times New Roman" panose="02020603050405020304" pitchFamily="18" charset="0"/>
                <a:cs typeface="Catamaran" panose="020B0604020202020204" charset="0"/>
              </a:rPr>
              <a:t> inlier</a:t>
            </a:r>
            <a:endParaRPr sz="500" dirty="0">
              <a:solidFill>
                <a:schemeClr val="bg1"/>
              </a:solidFill>
              <a:latin typeface="Catamaran" panose="020B0604020202020204" charset="0"/>
              <a:cs typeface="Catamaran" panose="020B0604020202020204" charset="0"/>
            </a:endParaRPr>
          </a:p>
        </p:txBody>
      </p:sp>
      <p:sp>
        <p:nvSpPr>
          <p:cNvPr id="446" name="Google Shape;446;p44"/>
          <p:cNvSpPr txBox="1">
            <a:spLocks noGrp="1"/>
          </p:cNvSpPr>
          <p:nvPr>
            <p:ph type="subTitle" idx="4294967295"/>
          </p:nvPr>
        </p:nvSpPr>
        <p:spPr>
          <a:xfrm flipH="1">
            <a:off x="1479755" y="3222284"/>
            <a:ext cx="2400844" cy="753600"/>
          </a:xfrm>
          <a:prstGeom prst="rect">
            <a:avLst/>
          </a:prstGeom>
        </p:spPr>
        <p:txBody>
          <a:bodyPr spcFirstLastPara="1" wrap="square" lIns="91425" tIns="91425" rIns="91425" bIns="91425" anchor="t" anchorCtr="0">
            <a:noAutofit/>
          </a:bodyPr>
          <a:lstStyle/>
          <a:p>
            <a:pPr marL="0" lvl="0" indent="0" algn="just">
              <a:lnSpc>
                <a:spcPct val="115000"/>
              </a:lnSpc>
              <a:spcAft>
                <a:spcPts val="1000"/>
              </a:spcAft>
              <a:buNone/>
            </a:pPr>
            <a:r>
              <a:rPr lang="en-US" sz="1100" dirty="0">
                <a:solidFill>
                  <a:schemeClr val="bg1"/>
                </a:solidFill>
                <a:effectLst/>
                <a:latin typeface="Catamaran" panose="020B0604020202020204" charset="0"/>
                <a:ea typeface="Times New Roman" panose="02020603050405020304" pitchFamily="18" charset="0"/>
                <a:cs typeface="Catamaran" panose="020B0604020202020204" charset="0"/>
              </a:rPr>
              <a:t>Class distribution: Benign: 458 (65.5%), Malignant: 241 (34.5%)</a:t>
            </a:r>
          </a:p>
        </p:txBody>
      </p:sp>
      <p:sp>
        <p:nvSpPr>
          <p:cNvPr id="447" name="Google Shape;447;p44"/>
          <p:cNvSpPr/>
          <p:nvPr/>
        </p:nvSpPr>
        <p:spPr>
          <a:xfrm>
            <a:off x="4013346" y="2403096"/>
            <a:ext cx="372159" cy="372159"/>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9"/>
          <p:cNvPicPr preferRelativeResize="0"/>
          <p:nvPr/>
        </p:nvPicPr>
        <p:blipFill rotWithShape="1">
          <a:blip r:embed="rId3">
            <a:alphaModFix/>
          </a:blip>
          <a:srcRect t="15772" b="15772"/>
          <a:stretch/>
        </p:blipFill>
        <p:spPr>
          <a:xfrm>
            <a:off x="0" y="652475"/>
            <a:ext cx="4091849" cy="1867501"/>
          </a:xfrm>
          <a:prstGeom prst="rect">
            <a:avLst/>
          </a:prstGeom>
          <a:noFill/>
          <a:ln>
            <a:noFill/>
          </a:ln>
        </p:spPr>
      </p:pic>
      <p:sp>
        <p:nvSpPr>
          <p:cNvPr id="355" name="Google Shape;355;p39"/>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PROSES DATA MINING</a:t>
            </a:r>
            <a:endParaRPr dirty="0"/>
          </a:p>
        </p:txBody>
      </p:sp>
      <p:pic>
        <p:nvPicPr>
          <p:cNvPr id="356" name="Google Shape;356;p39"/>
          <p:cNvPicPr preferRelativeResize="0"/>
          <p:nvPr/>
        </p:nvPicPr>
        <p:blipFill rotWithShape="1">
          <a:blip r:embed="rId4">
            <a:alphaModFix/>
          </a:blip>
          <a:srcRect t="15766" b="15773"/>
          <a:stretch/>
        </p:blipFill>
        <p:spPr>
          <a:xfrm>
            <a:off x="0" y="2623525"/>
            <a:ext cx="4091849" cy="1867501"/>
          </a:xfrm>
          <a:prstGeom prst="rect">
            <a:avLst/>
          </a:prstGeom>
          <a:noFill/>
          <a:ln>
            <a:noFill/>
          </a:ln>
        </p:spPr>
      </p:pic>
      <p:sp>
        <p:nvSpPr>
          <p:cNvPr id="359" name="Google Shape;359;p39"/>
          <p:cNvSpPr txBox="1">
            <a:spLocks noGrp="1"/>
          </p:cNvSpPr>
          <p:nvPr>
            <p:ph type="ctrTitle"/>
          </p:nvPr>
        </p:nvSpPr>
        <p:spPr>
          <a:xfrm>
            <a:off x="4633950" y="251997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PROSES DATA MINING</a:t>
            </a:r>
            <a:endParaRPr dirty="0">
              <a:solidFill>
                <a:srgbClr val="FFFFFF"/>
              </a:solidFill>
            </a:endParaRPr>
          </a:p>
        </p:txBody>
      </p:sp>
      <p:sp>
        <p:nvSpPr>
          <p:cNvPr id="361" name="Google Shape;361;p39"/>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02AA21EA-F51C-43C4-9652-3B796C3A1D87}"/>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C9690E3C-8E65-4241-9478-36F92C271959}"/>
              </a:ext>
            </a:extLst>
          </p:cNvPr>
          <p:cNvSpPr>
            <a:spLocks noGrp="1"/>
          </p:cNvSpPr>
          <p:nvPr>
            <p:ph type="ctrTitle" idx="3"/>
          </p:nvPr>
        </p:nvSpPr>
        <p:spPr>
          <a:xfrm>
            <a:off x="4633950" y="3557275"/>
            <a:ext cx="2619300" cy="384900"/>
          </a:xfrm>
        </p:spPr>
        <p:txBody>
          <a:bodyPr/>
          <a:lstStyle/>
          <a:p>
            <a:endParaRPr lang="en-US"/>
          </a:p>
        </p:txBody>
      </p:sp>
      <p:sp>
        <p:nvSpPr>
          <p:cNvPr id="7" name="Subtitle 6">
            <a:extLst>
              <a:ext uri="{FF2B5EF4-FFF2-40B4-BE49-F238E27FC236}">
                <a16:creationId xmlns:a16="http://schemas.microsoft.com/office/drawing/2014/main" id="{A27E91CC-B034-4672-AE17-5A8F7D2BAB0B}"/>
              </a:ext>
            </a:extLst>
          </p:cNvPr>
          <p:cNvSpPr>
            <a:spLocks noGrp="1"/>
          </p:cNvSpPr>
          <p:nvPr>
            <p:ph type="subTitle" idx="2"/>
          </p:nvPr>
        </p:nvSpPr>
        <p:spPr/>
        <p:txBody>
          <a:bodyPr/>
          <a:lstStyle/>
          <a:p>
            <a:endParaRPr lang="en-US"/>
          </a:p>
        </p:txBody>
      </p:sp>
      <p:sp>
        <p:nvSpPr>
          <p:cNvPr id="17" name="Google Shape;207;p30">
            <a:extLst>
              <a:ext uri="{FF2B5EF4-FFF2-40B4-BE49-F238E27FC236}">
                <a16:creationId xmlns:a16="http://schemas.microsoft.com/office/drawing/2014/main" id="{A0947341-9554-47BE-AC51-D90A87F7F35D}"/>
              </a:ext>
            </a:extLst>
          </p:cNvPr>
          <p:cNvSpPr/>
          <p:nvPr/>
        </p:nvSpPr>
        <p:spPr>
          <a:xfrm>
            <a:off x="1517174" y="-101976"/>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solidFill>
                  <a:schemeClr val="bg1"/>
                </a:solidFill>
                <a:latin typeface="Catamaran" panose="020B0604020202020204" charset="0"/>
                <a:cs typeface="Catamaran" panose="020B0604020202020204" charset="0"/>
              </a:rPr>
              <a:t>03</a:t>
            </a:r>
            <a:endParaRPr sz="3600" b="1" dirty="0">
              <a:solidFill>
                <a:schemeClr val="bg1"/>
              </a:solidFill>
              <a:latin typeface="Catamaran" panose="020B0604020202020204" charset="0"/>
              <a:cs typeface="Catamaran"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1"/>
          <p:cNvSpPr/>
          <p:nvPr/>
        </p:nvSpPr>
        <p:spPr>
          <a:xfrm>
            <a:off x="1634400" y="2849950"/>
            <a:ext cx="4275000" cy="175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subTitle" idx="1"/>
          </p:nvPr>
        </p:nvSpPr>
        <p:spPr>
          <a:xfrm>
            <a:off x="2257289" y="3221950"/>
            <a:ext cx="3029100" cy="1009500"/>
          </a:xfrm>
          <a:prstGeom prst="rect">
            <a:avLst/>
          </a:prstGeom>
        </p:spPr>
        <p:txBody>
          <a:bodyPr spcFirstLastPara="1" wrap="square" lIns="91425" tIns="91425" rIns="91425" bIns="91425" anchor="t" anchorCtr="0">
            <a:noAutofit/>
          </a:bodyPr>
          <a:lstStyle/>
          <a:p>
            <a:pPr marL="0" lvl="0" indent="0" algn="just">
              <a:lnSpc>
                <a:spcPct val="115000"/>
              </a:lnSpc>
              <a:spcAft>
                <a:spcPts val="1000"/>
              </a:spcAft>
            </a:pPr>
            <a:r>
              <a:rPr lang="en-US" sz="1400" dirty="0">
                <a:solidFill>
                  <a:schemeClr val="bg1"/>
                </a:solidFill>
                <a:effectLst/>
                <a:latin typeface="Catamaran" panose="020B0604020202020204" charset="0"/>
                <a:ea typeface="Times New Roman" panose="02020603050405020304" pitchFamily="18" charset="0"/>
                <a:cs typeface="Catamaran" panose="020B0604020202020204" charset="0"/>
              </a:rPr>
              <a:t>Download data </a:t>
            </a:r>
            <a:r>
              <a:rPr lang="en-US" sz="1400" dirty="0" err="1">
                <a:solidFill>
                  <a:schemeClr val="bg1"/>
                </a:solidFill>
                <a:effectLst/>
                <a:latin typeface="Catamaran" panose="020B0604020202020204" charset="0"/>
                <a:ea typeface="Times New Roman" panose="02020603050405020304" pitchFamily="18" charset="0"/>
                <a:cs typeface="Catamaran" panose="020B0604020202020204" charset="0"/>
              </a:rPr>
              <a:t>dari</a:t>
            </a:r>
            <a:r>
              <a:rPr lang="en-US" sz="1400" dirty="0">
                <a:solidFill>
                  <a:schemeClr val="bg1"/>
                </a:solidFill>
                <a:effectLst/>
                <a:latin typeface="Catamaran" panose="020B0604020202020204" charset="0"/>
                <a:ea typeface="Times New Roman" panose="02020603050405020304" pitchFamily="18" charset="0"/>
                <a:cs typeface="Catamaran" panose="020B0604020202020204" charset="0"/>
              </a:rPr>
              <a:t> UCL Machine Learning Repository</a:t>
            </a:r>
          </a:p>
        </p:txBody>
      </p:sp>
      <p:pic>
        <p:nvPicPr>
          <p:cNvPr id="379" name="Google Shape;379;p41"/>
          <p:cNvPicPr preferRelativeResize="0"/>
          <p:nvPr/>
        </p:nvPicPr>
        <p:blipFill rotWithShape="1">
          <a:blip r:embed="rId3">
            <a:alphaModFix/>
          </a:blip>
          <a:srcRect/>
          <a:stretch/>
        </p:blipFill>
        <p:spPr>
          <a:xfrm>
            <a:off x="1634401" y="0"/>
            <a:ext cx="4274876" cy="2849950"/>
          </a:xfrm>
          <a:prstGeom prst="rect">
            <a:avLst/>
          </a:prstGeom>
          <a:noFill/>
          <a:ln>
            <a:noFill/>
          </a:ln>
        </p:spPr>
      </p:pic>
      <p:sp>
        <p:nvSpPr>
          <p:cNvPr id="380" name="Google Shape;380;p41"/>
          <p:cNvSpPr txBox="1">
            <a:spLocks noGrp="1"/>
          </p:cNvSpPr>
          <p:nvPr>
            <p:ph type="ctrTitle"/>
          </p:nvPr>
        </p:nvSpPr>
        <p:spPr>
          <a:xfrm rot="5400000">
            <a:off x="6584807" y="1741352"/>
            <a:ext cx="3103455"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PROSES DATA MINING</a:t>
            </a:r>
            <a:endParaRPr dirty="0"/>
          </a:p>
        </p:txBody>
      </p:sp>
      <p:sp>
        <p:nvSpPr>
          <p:cNvPr id="381" name="Google Shape;381;p41"/>
          <p:cNvSpPr/>
          <p:nvPr/>
        </p:nvSpPr>
        <p:spPr>
          <a:xfrm>
            <a:off x="-165700" y="540000"/>
            <a:ext cx="2320200" cy="138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8B72D8BD-D261-4D05-947A-5A137AB1F11A}"/>
              </a:ext>
            </a:extLst>
          </p:cNvPr>
          <p:cNvPicPr/>
          <p:nvPr/>
        </p:nvPicPr>
        <p:blipFill>
          <a:blip r:embed="rId4"/>
          <a:stretch>
            <a:fillRect/>
          </a:stretch>
        </p:blipFill>
        <p:spPr>
          <a:xfrm>
            <a:off x="1157226" y="1096450"/>
            <a:ext cx="5229225" cy="11817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9" name="Google Shape;387;p42">
            <a:extLst>
              <a:ext uri="{FF2B5EF4-FFF2-40B4-BE49-F238E27FC236}">
                <a16:creationId xmlns:a16="http://schemas.microsoft.com/office/drawing/2014/main" id="{E40040F4-C57E-4E03-8C83-160CC6277150}"/>
              </a:ext>
            </a:extLst>
          </p:cNvPr>
          <p:cNvSpPr/>
          <p:nvPr/>
        </p:nvSpPr>
        <p:spPr>
          <a:xfrm>
            <a:off x="1770398" y="1148486"/>
            <a:ext cx="52707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386;p42"/>
          <p:cNvSpPr/>
          <p:nvPr/>
        </p:nvSpPr>
        <p:spPr>
          <a:xfrm>
            <a:off x="0" y="229075"/>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3873250" y="3102525"/>
            <a:ext cx="5270700" cy="9441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4056681" y="3321608"/>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sz="1200" dirty="0">
                <a:solidFill>
                  <a:schemeClr val="lt1"/>
                </a:solidFill>
                <a:latin typeface="Catamaran Thin"/>
                <a:ea typeface="Catamaran Thin"/>
                <a:cs typeface="Catamaran Thin"/>
                <a:sym typeface="Catamaran Thin"/>
              </a:rPr>
              <a:t>Menghapus kolom ID</a:t>
            </a:r>
            <a:endParaRPr sz="1200" dirty="0">
              <a:solidFill>
                <a:schemeClr val="lt1"/>
              </a:solidFill>
              <a:latin typeface="Catamaran Thin"/>
              <a:ea typeface="Catamaran Thin"/>
              <a:cs typeface="Catamaran Thin"/>
              <a:sym typeface="Catamaran Thin"/>
            </a:endParaRPr>
          </a:p>
        </p:txBody>
      </p:sp>
      <p:sp>
        <p:nvSpPr>
          <p:cNvPr id="389" name="Google Shape;389;p42"/>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PROSES DATA MINING</a:t>
            </a:r>
            <a:endParaRPr dirty="0"/>
          </a:p>
        </p:txBody>
      </p:sp>
      <p:sp>
        <p:nvSpPr>
          <p:cNvPr id="392" name="Google Shape;392;p42"/>
          <p:cNvSpPr/>
          <p:nvPr/>
        </p:nvSpPr>
        <p:spPr>
          <a:xfrm>
            <a:off x="2388522" y="1364604"/>
            <a:ext cx="487515" cy="48639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5455852" y="4303005"/>
            <a:ext cx="2640443" cy="14727"/>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5455852" y="4303005"/>
            <a:ext cx="1264953" cy="14727"/>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2"/>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2"/>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2"/>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p42">
            <a:extLst>
              <a:ext uri="{FF2B5EF4-FFF2-40B4-BE49-F238E27FC236}">
                <a16:creationId xmlns:a16="http://schemas.microsoft.com/office/drawing/2014/main" id="{C821E70C-DA34-44B4-9791-372410645CEE}"/>
              </a:ext>
            </a:extLst>
          </p:cNvPr>
          <p:cNvSpPr txBox="1"/>
          <p:nvPr/>
        </p:nvSpPr>
        <p:spPr>
          <a:xfrm flipH="1">
            <a:off x="4738254" y="1490875"/>
            <a:ext cx="2160451" cy="577800"/>
          </a:xfrm>
          <a:prstGeom prst="rect">
            <a:avLst/>
          </a:prstGeom>
          <a:noFill/>
          <a:ln>
            <a:noFill/>
          </a:ln>
        </p:spPr>
        <p:txBody>
          <a:bodyPr spcFirstLastPara="1" wrap="square" lIns="91425" tIns="91425" rIns="91425" bIns="91425" anchor="b" anchorCtr="0">
            <a:noAutofit/>
          </a:bodyPr>
          <a:lstStyle/>
          <a:p>
            <a:pPr lvl="0" algn="just">
              <a:lnSpc>
                <a:spcPct val="115000"/>
              </a:lnSpc>
              <a:spcAft>
                <a:spcPts val="1000"/>
              </a:spcAft>
            </a:pP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Melihat</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data dan </a:t>
            </a: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struktur</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pada </a:t>
            </a:r>
            <a:r>
              <a:rPr lang="en-US" sz="1200" dirty="0" err="1">
                <a:solidFill>
                  <a:schemeClr val="bg1"/>
                </a:solidFill>
                <a:effectLst/>
                <a:latin typeface="Catamaran" panose="020B0604020202020204" charset="0"/>
                <a:ea typeface="Times New Roman" panose="02020603050405020304" pitchFamily="18" charset="0"/>
                <a:cs typeface="Catamaran" panose="020B0604020202020204" charset="0"/>
              </a:rPr>
              <a:t>sebuah</a:t>
            </a:r>
            <a:r>
              <a:rPr lang="en-US" sz="1200" dirty="0">
                <a:solidFill>
                  <a:schemeClr val="bg1"/>
                </a:solidFill>
                <a:effectLst/>
                <a:latin typeface="Catamaran" panose="020B0604020202020204" charset="0"/>
                <a:ea typeface="Times New Roman" panose="02020603050405020304" pitchFamily="18" charset="0"/>
                <a:cs typeface="Catamaran" panose="020B0604020202020204" charset="0"/>
              </a:rPr>
              <a:t> object</a:t>
            </a:r>
          </a:p>
        </p:txBody>
      </p:sp>
      <p:pic>
        <p:nvPicPr>
          <p:cNvPr id="31" name="Picture 30">
            <a:extLst>
              <a:ext uri="{FF2B5EF4-FFF2-40B4-BE49-F238E27FC236}">
                <a16:creationId xmlns:a16="http://schemas.microsoft.com/office/drawing/2014/main" id="{3041F1B8-A727-4AC1-9C5D-7550E5F12392}"/>
              </a:ext>
            </a:extLst>
          </p:cNvPr>
          <p:cNvPicPr/>
          <p:nvPr/>
        </p:nvPicPr>
        <p:blipFill>
          <a:blip r:embed="rId3"/>
          <a:stretch>
            <a:fillRect/>
          </a:stretch>
        </p:blipFill>
        <p:spPr>
          <a:xfrm>
            <a:off x="5254048" y="3345891"/>
            <a:ext cx="5257800" cy="523240"/>
          </a:xfrm>
          <a:prstGeom prst="rect">
            <a:avLst/>
          </a:prstGeom>
        </p:spPr>
      </p:pic>
      <p:pic>
        <p:nvPicPr>
          <p:cNvPr id="32" name="Picture 31">
            <a:extLst>
              <a:ext uri="{FF2B5EF4-FFF2-40B4-BE49-F238E27FC236}">
                <a16:creationId xmlns:a16="http://schemas.microsoft.com/office/drawing/2014/main" id="{3FA33840-F203-495B-A9C7-34016616ADA9}"/>
              </a:ext>
            </a:extLst>
          </p:cNvPr>
          <p:cNvPicPr/>
          <p:nvPr/>
        </p:nvPicPr>
        <p:blipFill>
          <a:blip r:embed="rId4"/>
          <a:stretch>
            <a:fillRect/>
          </a:stretch>
        </p:blipFill>
        <p:spPr>
          <a:xfrm>
            <a:off x="285601" y="739761"/>
            <a:ext cx="4411422" cy="1761549"/>
          </a:xfrm>
          <a:prstGeom prst="rect">
            <a:avLst/>
          </a:prstGeom>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911</Words>
  <Application>Microsoft Office PowerPoint</Application>
  <PresentationFormat>On-screen Show (16:9)</PresentationFormat>
  <Paragraphs>114</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Catamaran Thin</vt:lpstr>
      <vt:lpstr>Fira Sans Extra Condensed Medium</vt:lpstr>
      <vt:lpstr>Roboto</vt:lpstr>
      <vt:lpstr>Livvic</vt:lpstr>
      <vt:lpstr>Catamaran</vt:lpstr>
      <vt:lpstr>Symbol</vt:lpstr>
      <vt:lpstr>Engineering Project Proposal by Slidesgo</vt:lpstr>
      <vt:lpstr>BREAST CANCER WISCONSIS </vt:lpstr>
      <vt:lpstr>TABLE OF CONTENTS</vt:lpstr>
      <vt:lpstr>DESKRIPSI</vt:lpstr>
      <vt:lpstr>DESKRIPSI</vt:lpstr>
      <vt:lpstr>DATASET</vt:lpstr>
      <vt:lpstr>DATASET</vt:lpstr>
      <vt:lpstr>PROSES DATA MINING</vt:lpstr>
      <vt:lpstr>PROSES DATA MINING</vt:lpstr>
      <vt:lpstr>PROSES DATA MINING</vt:lpstr>
      <vt:lpstr>PROSES DATA MINING</vt:lpstr>
      <vt:lpstr>PROSES DATA MINING</vt:lpstr>
      <vt:lpstr>PROSES DATA MINING</vt:lpstr>
      <vt:lpstr>PROSES DATA MINING</vt:lpstr>
      <vt:lpstr>PROSES DATA MINING</vt:lpstr>
      <vt:lpstr>PROSES DATA MINING</vt:lpstr>
      <vt:lpstr>PROSES DATA MINING</vt:lpstr>
      <vt:lpstr>HASIL DATA MINING</vt:lpstr>
      <vt:lpstr>HASIL DATA MINING</vt:lpstr>
      <vt:lpstr>05</vt:lpstr>
      <vt:lpstr>PowerPoint Presentation</vt:lpstr>
      <vt:lpstr>HASIL ANALISA</vt:lpstr>
      <vt:lpstr>HASIL ANALISA</vt:lpstr>
      <vt:lpstr>REFERENSI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WISCONSIS</dc:title>
  <dc:creator>HP</dc:creator>
  <cp:lastModifiedBy>Anissa Nabila</cp:lastModifiedBy>
  <cp:revision>31</cp:revision>
  <dcterms:modified xsi:type="dcterms:W3CDTF">2021-01-16T13:46:08Z</dcterms:modified>
</cp:coreProperties>
</file>